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6" r:id="rId8"/>
    <p:sldId id="263" r:id="rId9"/>
    <p:sldId id="264" r:id="rId10"/>
    <p:sldId id="265" r:id="rId11"/>
    <p:sldId id="267" r:id="rId12"/>
    <p:sldId id="268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26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817112" y="1730403"/>
            <a:ext cx="5648623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2277" y="2470925"/>
            <a:ext cx="6511131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C1BF9B-933D-48FB-AAF3-6D5F571A7DB6}" type="datetimeFigureOut">
              <a:rPr lang="en-US" smtClean="0"/>
              <a:t>1/27/2013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03732-1748-4BE4-A1F1-51E8D459508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C1BF9B-933D-48FB-AAF3-6D5F571A7DB6}" type="datetimeFigureOut">
              <a:rPr lang="en-US" smtClean="0"/>
              <a:t>1/27/2013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03732-1748-4BE4-A1F1-51E8D459508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46783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46783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C1BF9B-933D-48FB-AAF3-6D5F571A7DB6}" type="datetimeFigureOut">
              <a:rPr lang="en-US" smtClean="0"/>
              <a:t>1/27/2013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03732-1748-4BE4-A1F1-51E8D459508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C1BF9B-933D-48FB-AAF3-6D5F571A7DB6}" type="datetimeFigureOut">
              <a:rPr lang="en-US" smtClean="0"/>
              <a:t>1/27/2013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03732-1748-4BE4-A1F1-51E8D459508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19399" y="1726737"/>
            <a:ext cx="5650992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216152" y="2468304"/>
            <a:ext cx="6510528" cy="329184"/>
          </a:xfrm>
        </p:spPr>
        <p:txBody>
          <a:bodyPr anchor="t"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C1BF9B-933D-48FB-AAF3-6D5F571A7DB6}" type="datetimeFigureOut">
              <a:rPr lang="en-US" smtClean="0"/>
              <a:t>1/27/2013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03732-1748-4BE4-A1F1-51E8D459508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C1BF9B-933D-48FB-AAF3-6D5F571A7DB6}" type="datetimeFigureOut">
              <a:rPr lang="en-US" smtClean="0"/>
              <a:t>1/27/2013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03732-1748-4BE4-A1F1-51E8D4595081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9150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016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C1BF9B-933D-48FB-AAF3-6D5F571A7DB6}" type="datetimeFigureOut">
              <a:rPr lang="en-US" smtClean="0"/>
              <a:t>1/27/2013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03732-1748-4BE4-A1F1-51E8D459508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C1BF9B-933D-48FB-AAF3-6D5F571A7DB6}" type="datetimeFigureOut">
              <a:rPr lang="en-US" smtClean="0"/>
              <a:t>1/27/2013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03732-1748-4BE4-A1F1-51E8D459508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C1BF9B-933D-48FB-AAF3-6D5F571A7DB6}" type="datetimeFigureOut">
              <a:rPr lang="en-US" smtClean="0"/>
              <a:t>1/27/2013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03732-1748-4BE4-A1F1-51E8D459508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ight Triangle 1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Triangle 17"/>
          <p:cNvSpPr/>
          <p:nvPr/>
        </p:nvSpPr>
        <p:spPr>
          <a:xfrm rot="5400000">
            <a:off x="433389" y="-433387"/>
            <a:ext cx="6858000" cy="7724778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784930" y="1576103"/>
            <a:ext cx="521208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9552" y="2618912"/>
            <a:ext cx="380777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297954" y="2253385"/>
            <a:ext cx="5794760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C1BF9B-933D-48FB-AAF3-6D5F571A7DB6}" type="datetimeFigureOut">
              <a:rPr lang="en-US" smtClean="0"/>
              <a:t>1/27/2013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3603732-1748-4BE4-A1F1-51E8D459508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028825" y="0"/>
            <a:ext cx="7115175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anchor="ctr"/>
          <a:lstStyle>
            <a:lvl1pPr algn="r">
              <a:defRPr/>
            </a:lvl1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9" name="Right Triangle 8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0" y="5048250"/>
            <a:ext cx="3571875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71197" y="1717501"/>
            <a:ext cx="54864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143479" y="2180529"/>
            <a:ext cx="6096545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C1BF9B-933D-48FB-AAF3-6D5F571A7DB6}" type="datetimeFigureOut">
              <a:rPr lang="en-US" smtClean="0"/>
              <a:t>1/27/2013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03732-1748-4BE4-A1F1-51E8D459508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2382" y="5050633"/>
            <a:ext cx="3574257" cy="1807368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5051292"/>
            <a:ext cx="9146380" cy="1806709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100628"/>
            <a:ext cx="7520940" cy="3579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01168" y="5870448"/>
            <a:ext cx="2176272" cy="2011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A4C1BF9B-933D-48FB-AAF3-6D5F571A7DB6}" type="datetimeFigureOut">
              <a:rPr lang="en-US" smtClean="0"/>
              <a:t>1/27/2013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7514" y="6285122"/>
            <a:ext cx="47244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spc="200" baseline="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1038" y="6170822"/>
            <a:ext cx="502920" cy="502920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4" tIns="9144" rIns="9144" bIns="9144" rtlCol="0" anchor="ctr">
            <a:normAutofit/>
          </a:bodyPr>
          <a:lstStyle>
            <a:lvl1pPr algn="ctr">
              <a:defRPr sz="1650">
                <a:solidFill>
                  <a:srgbClr val="FFFFFF"/>
                </a:solidFill>
              </a:defRPr>
            </a:lvl1pPr>
          </a:lstStyle>
          <a:p>
            <a:fld id="{F3603732-1748-4BE4-A1F1-51E8D4595081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2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800"/>
        </a:spcBef>
        <a:buFont typeface="Arial" pitchFamily="34" charset="0"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7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23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9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95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://chemwiki.ucdavis.edu/Inorganic_Chemistry/Descriptive_Chemistry/Main_Group_Elements/Group__1:_The_Alkali_Metals/Chemistry_of_Sodium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S</a:t>
            </a:r>
            <a:r>
              <a:rPr lang="en-US" dirty="0" smtClean="0"/>
              <a:t>odium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By: Jacob </a:t>
            </a:r>
            <a:r>
              <a:rPr lang="en-US" dirty="0" err="1" smtClean="0"/>
              <a:t>kegg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411989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Compounds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AutoNum type="arabicPeriod"/>
            </a:pPr>
            <a:r>
              <a:rPr lang="en-US" sz="2100" dirty="0" smtClean="0"/>
              <a:t>Sodium chloride</a:t>
            </a:r>
          </a:p>
          <a:p>
            <a:pPr>
              <a:buAutoNum type="arabicPeriod"/>
            </a:pPr>
            <a:r>
              <a:rPr lang="en-US" sz="2100" dirty="0" smtClean="0"/>
              <a:t>Sodium sulfate</a:t>
            </a:r>
          </a:p>
          <a:p>
            <a:pPr>
              <a:buAutoNum type="arabicPeriod"/>
            </a:pPr>
            <a:r>
              <a:rPr lang="en-US" sz="2100" dirty="0" smtClean="0"/>
              <a:t>Sodium carbonate</a:t>
            </a:r>
          </a:p>
          <a:p>
            <a:pPr>
              <a:buAutoNum type="arabicPeriod"/>
            </a:pPr>
            <a:r>
              <a:rPr lang="en-US" sz="2100" dirty="0" smtClean="0"/>
              <a:t>Sodium hydroxide </a:t>
            </a:r>
          </a:p>
          <a:p>
            <a:pPr marL="0" indent="0"/>
            <a:endParaRPr lang="en-US" dirty="0" smtClean="0"/>
          </a:p>
          <a:p>
            <a:pPr>
              <a:buAutoNum type="arabicPeriod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417442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8000" dirty="0" smtClean="0"/>
              <a:t>THE END!!!!                                </a:t>
            </a:r>
            <a:endParaRPr lang="en-US" sz="8000" dirty="0"/>
          </a:p>
        </p:txBody>
      </p:sp>
      <p:sp>
        <p:nvSpPr>
          <p:cNvPr id="4" name="AutoShape 2" descr="http://image.made-in-china.com/2f0j00QMJtoaPCJqWG/Sodium-Silicate-Solid.jpg"/>
          <p:cNvSpPr>
            <a:spLocks noChangeAspect="1" noChangeArrowheads="1"/>
          </p:cNvSpPr>
          <p:nvPr/>
        </p:nvSpPr>
        <p:spPr bwMode="auto">
          <a:xfrm>
            <a:off x="155575" y="-2528888"/>
            <a:ext cx="5276850" cy="52768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2052" name="Picture 4" descr="http://image.made-in-china.com/2f0j00QMJtoaPCJqWG/Sodium-Silicate-Soli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0" y="2747963"/>
            <a:ext cx="5276850" cy="350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5670451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indent="-457200">
              <a:buAutoNum type="arabicPeriod"/>
            </a:pPr>
            <a:r>
              <a:rPr lang="en-US" sz="2100" dirty="0" smtClean="0"/>
              <a:t>Chemistry.about.com</a:t>
            </a:r>
          </a:p>
          <a:p>
            <a:pPr marL="457200" indent="-457200">
              <a:buAutoNum type="arabicPeriod"/>
            </a:pPr>
            <a:r>
              <a:rPr lang="en-US" sz="2100" dirty="0">
                <a:hlinkClick r:id="rId2"/>
              </a:rPr>
              <a:t>http://chemwiki.ucdavis.edu/Inorganic_Chemistry/Descriptive_Chemistry/Main_Group_Elements/Group__</a:t>
            </a:r>
            <a:r>
              <a:rPr lang="en-US" sz="2100" dirty="0" smtClean="0">
                <a:hlinkClick r:id="rId2"/>
              </a:rPr>
              <a:t>1%3A_The_Alkali_Metals/Chemistry_of_Sodium#Chemical_Properties</a:t>
            </a:r>
            <a:endParaRPr lang="en-US" sz="2100" dirty="0"/>
          </a:p>
          <a:p>
            <a:pPr marL="457200" indent="-457200">
              <a:buAutoNum type="arabicPeriod"/>
            </a:pPr>
            <a:r>
              <a:rPr lang="en-US" sz="2100" dirty="0" smtClean="0"/>
              <a:t>www.chemistyexplained.com</a:t>
            </a:r>
          </a:p>
          <a:p>
            <a:pPr marL="457200" indent="-457200">
              <a:buAutoNum type="arabicPeriod"/>
            </a:pPr>
            <a:endParaRPr lang="en-US" sz="2100" dirty="0" smtClean="0"/>
          </a:p>
          <a:p>
            <a:pPr marL="0" lvl="1" indent="0">
              <a:buNone/>
            </a:pPr>
            <a:endParaRPr lang="en-US" sz="2100" dirty="0" smtClean="0"/>
          </a:p>
        </p:txBody>
      </p:sp>
    </p:spTree>
    <p:extLst>
      <p:ext uri="{BB962C8B-B14F-4D97-AF65-F5344CB8AC3E}">
        <p14:creationId xmlns:p14="http://schemas.microsoft.com/office/powerpoint/2010/main" val="37742927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Periodic table information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2100" dirty="0" smtClean="0"/>
              <a:t>Atomic Number: 11 </a:t>
            </a:r>
          </a:p>
          <a:p>
            <a:endParaRPr lang="en-US" sz="2100" dirty="0"/>
          </a:p>
          <a:p>
            <a:r>
              <a:rPr lang="en-US" sz="2100" dirty="0" smtClean="0"/>
              <a:t>Atomic Mass</a:t>
            </a:r>
            <a:r>
              <a:rPr lang="en-US" sz="2100" smtClean="0"/>
              <a:t>: </a:t>
            </a:r>
            <a:r>
              <a:rPr lang="en-US" sz="2100" smtClean="0"/>
              <a:t>22.990</a:t>
            </a:r>
            <a:endParaRPr lang="en-US" sz="2100" dirty="0" smtClean="0"/>
          </a:p>
          <a:p>
            <a:endParaRPr lang="en-US" sz="2100" dirty="0"/>
          </a:p>
          <a:p>
            <a:r>
              <a:rPr lang="en-US" sz="2100" dirty="0" smtClean="0"/>
              <a:t>Period Number: 3</a:t>
            </a:r>
          </a:p>
          <a:p>
            <a:endParaRPr lang="en-US" sz="2100" dirty="0"/>
          </a:p>
          <a:p>
            <a:r>
              <a:rPr lang="en-US" sz="2100" dirty="0" smtClean="0"/>
              <a:t>Group Number: 1</a:t>
            </a:r>
          </a:p>
          <a:p>
            <a:endParaRPr lang="en-US" sz="2100" dirty="0"/>
          </a:p>
          <a:p>
            <a:r>
              <a:rPr lang="en-US" sz="2100" dirty="0" smtClean="0"/>
              <a:t>Atomic Symbol: Na</a:t>
            </a:r>
          </a:p>
          <a:p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46346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Sodium picture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 descr="http://periodictable.com/Samples/011.9/s9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0" y="990600"/>
            <a:ext cx="4076700" cy="3733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65580672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Atom of sodium picture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2050" name="Picture 2" descr="http://images.wisegeek.com/atom-vector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066800"/>
            <a:ext cx="4267200" cy="3657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://www.chemicalelements.com/bohr/b0011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5800" y="1066800"/>
            <a:ext cx="3438525" cy="3419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549942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Physical properties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AutoNum type="arabicPeriod"/>
            </a:pPr>
            <a:r>
              <a:rPr lang="en-US" sz="2100" dirty="0" smtClean="0"/>
              <a:t>Sodium is a white substance, that is soft enough to be cut with a knife.</a:t>
            </a:r>
          </a:p>
          <a:p>
            <a:pPr>
              <a:buAutoNum type="arabicPeriod"/>
            </a:pPr>
            <a:endParaRPr lang="en-US" sz="2100" dirty="0"/>
          </a:p>
          <a:p>
            <a:pPr>
              <a:buAutoNum type="arabicPeriod"/>
            </a:pPr>
            <a:r>
              <a:rPr lang="en-US" sz="2100" dirty="0" smtClean="0"/>
              <a:t>The surface is bright, but when it reacts with oxygen it becomes dull. </a:t>
            </a:r>
          </a:p>
          <a:p>
            <a:pPr>
              <a:buAutoNum type="arabicPeriod"/>
            </a:pPr>
            <a:endParaRPr lang="en-US" sz="2100" dirty="0"/>
          </a:p>
          <a:p>
            <a:pPr>
              <a:buAutoNum type="arabicPeriod"/>
            </a:pPr>
            <a:r>
              <a:rPr lang="en-US" sz="2100" dirty="0" smtClean="0"/>
              <a:t>The melting point of Sodium is 208.1 degrees Fahrenheit, and  it’s boiling point is 1618 degrees Fahrenheit. </a:t>
            </a:r>
          </a:p>
          <a:p>
            <a:pPr>
              <a:buAutoNum type="arabicPeriod"/>
            </a:pPr>
            <a:endParaRPr lang="en-US" sz="2100" dirty="0"/>
          </a:p>
          <a:p>
            <a:pPr>
              <a:buAutoNum type="arabicPeriod"/>
            </a:pPr>
            <a:r>
              <a:rPr lang="en-US" sz="2100" dirty="0" smtClean="0"/>
              <a:t>Sodium conducts electricity pretty well too. </a:t>
            </a:r>
          </a:p>
          <a:p>
            <a:pPr>
              <a:buAutoNum type="arabicPeriod"/>
            </a:pPr>
            <a:endParaRPr lang="en-US" sz="2100" dirty="0" smtClean="0"/>
          </a:p>
          <a:p>
            <a:pPr>
              <a:buAutoNum type="arabicPeriod"/>
            </a:pPr>
            <a:r>
              <a:rPr lang="en-US" sz="2100" dirty="0" smtClean="0"/>
              <a:t>At this point sodium can form hydrogen gas and sodium hydroxide. </a:t>
            </a:r>
            <a:endParaRPr lang="en-US" sz="2100" dirty="0"/>
          </a:p>
          <a:p>
            <a:pPr>
              <a:buAutoNum type="arabicPeriod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54653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Chemical properties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AutoNum type="arabicPeriod"/>
            </a:pPr>
            <a:r>
              <a:rPr lang="en-US" sz="2100" dirty="0" smtClean="0"/>
              <a:t>Sodium has one electron in the outermost electron shell.</a:t>
            </a:r>
          </a:p>
          <a:p>
            <a:pPr>
              <a:buAutoNum type="arabicPeriod"/>
            </a:pPr>
            <a:endParaRPr lang="en-US" sz="2100" dirty="0"/>
          </a:p>
          <a:p>
            <a:pPr>
              <a:buAutoNum type="arabicPeriod"/>
            </a:pPr>
            <a:r>
              <a:rPr lang="en-US" sz="2100" dirty="0" smtClean="0"/>
              <a:t>It is part of the Alkali metal group. </a:t>
            </a:r>
          </a:p>
          <a:p>
            <a:pPr>
              <a:buAutoNum type="arabicPeriod"/>
            </a:pPr>
            <a:endParaRPr lang="en-US" sz="2100" dirty="0"/>
          </a:p>
          <a:p>
            <a:pPr>
              <a:buAutoNum type="arabicPeriod"/>
            </a:pPr>
            <a:r>
              <a:rPr lang="en-US" sz="2100" dirty="0" smtClean="0"/>
              <a:t>If burned sodium forms sodium peroxide. </a:t>
            </a:r>
          </a:p>
          <a:p>
            <a:pPr>
              <a:buAutoNum type="arabicPeriod"/>
            </a:pPr>
            <a:endParaRPr lang="en-US" sz="2100" dirty="0"/>
          </a:p>
          <a:p>
            <a:pPr>
              <a:buAutoNum type="arabicPeriod"/>
            </a:pPr>
            <a:r>
              <a:rPr lang="en-US" sz="2100" dirty="0" smtClean="0"/>
              <a:t>Sodium reacts very well with water and lithium.</a:t>
            </a:r>
          </a:p>
          <a:p>
            <a:pPr>
              <a:buAutoNum type="arabicPeriod"/>
            </a:pPr>
            <a:endParaRPr lang="en-US" sz="2100" dirty="0"/>
          </a:p>
          <a:p>
            <a:pPr>
              <a:buAutoNum type="arabicPeriod"/>
            </a:pPr>
            <a:r>
              <a:rPr lang="en-US" sz="2100" dirty="0" smtClean="0"/>
              <a:t>At some points sodium can form hydrogen gas.</a:t>
            </a:r>
          </a:p>
        </p:txBody>
      </p:sp>
    </p:spTree>
    <p:extLst>
      <p:ext uri="{BB962C8B-B14F-4D97-AF65-F5344CB8AC3E}">
        <p14:creationId xmlns:p14="http://schemas.microsoft.com/office/powerpoint/2010/main" val="40346470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 interesting facts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AutoNum type="arabicPeriod"/>
            </a:pPr>
            <a:r>
              <a:rPr lang="en-US" sz="2100" dirty="0" smtClean="0"/>
              <a:t>Sodium does not occur naturally in nature. </a:t>
            </a:r>
          </a:p>
          <a:p>
            <a:pPr>
              <a:buAutoNum type="arabicPeriod"/>
            </a:pPr>
            <a:endParaRPr lang="en-US" sz="2100" dirty="0"/>
          </a:p>
          <a:p>
            <a:pPr>
              <a:buAutoNum type="arabicPeriod"/>
            </a:pPr>
            <a:r>
              <a:rPr lang="en-US" sz="2100" dirty="0" smtClean="0"/>
              <a:t>2.6% of earth’s crust is made up of sodium.</a:t>
            </a:r>
          </a:p>
          <a:p>
            <a:pPr>
              <a:buAutoNum type="arabicPeriod"/>
            </a:pPr>
            <a:endParaRPr lang="en-US" sz="2100" dirty="0"/>
          </a:p>
          <a:p>
            <a:pPr>
              <a:buAutoNum type="arabicPeriod"/>
            </a:pPr>
            <a:r>
              <a:rPr lang="en-US" sz="2100" dirty="0" smtClean="0"/>
              <a:t>Sodium chloride is the most abundant sodium mineral.</a:t>
            </a:r>
          </a:p>
          <a:p>
            <a:pPr>
              <a:buAutoNum type="arabicPeriod"/>
            </a:pPr>
            <a:endParaRPr lang="en-US" sz="2100" dirty="0"/>
          </a:p>
          <a:p>
            <a:pPr>
              <a:buAutoNum type="arabicPeriod"/>
            </a:pPr>
            <a:r>
              <a:rPr lang="en-US" sz="2100" dirty="0" smtClean="0"/>
              <a:t>Sodium can be found in the remains of stars.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133386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 tmFilter="0, 0; .2, .5; .8, .5; 1, 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" dur="250" autoRev="1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 tmFilter="0, 0; .2, .5; .8, .5; 1, 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" dur="250" autoRev="1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 tmFilter="0, 0; .2, .5; .8, .5; 1, 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2" dur="250" autoRev="1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Uses of sodium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066800"/>
            <a:ext cx="7520940" cy="5791200"/>
          </a:xfrm>
        </p:spPr>
        <p:txBody>
          <a:bodyPr>
            <a:noAutofit/>
          </a:bodyPr>
          <a:lstStyle/>
          <a:p>
            <a:pPr>
              <a:buFont typeface="Arial" pitchFamily="34" charset="0"/>
              <a:buAutoNum type="arabicPeriod"/>
            </a:pPr>
            <a:r>
              <a:rPr lang="en-US" sz="2100" dirty="0"/>
              <a:t>Sodium is used in animal nutrition, and it is used to make glass along with </a:t>
            </a:r>
            <a:r>
              <a:rPr lang="en-US" sz="2100" dirty="0" smtClean="0"/>
              <a:t>other substances.</a:t>
            </a:r>
            <a:endParaRPr lang="en-US" sz="2100" dirty="0"/>
          </a:p>
          <a:p>
            <a:pPr>
              <a:buAutoNum type="arabicPeriod"/>
            </a:pPr>
            <a:endParaRPr lang="en-US" sz="2100" dirty="0"/>
          </a:p>
          <a:p>
            <a:pPr>
              <a:buAutoNum type="arabicPeriod"/>
            </a:pPr>
            <a:r>
              <a:rPr lang="en-US" sz="2100" dirty="0"/>
              <a:t>Sodium is used in the production of  Tetraethyl lead. </a:t>
            </a:r>
          </a:p>
          <a:p>
            <a:pPr>
              <a:buAutoNum type="arabicPeriod"/>
            </a:pPr>
            <a:endParaRPr lang="en-US" sz="2100" dirty="0"/>
          </a:p>
          <a:p>
            <a:pPr>
              <a:buAutoNum type="arabicPeriod"/>
            </a:pPr>
            <a:r>
              <a:rPr lang="en-US" sz="2100" dirty="0"/>
              <a:t>Sodium is used to transfer heat as well. </a:t>
            </a:r>
          </a:p>
          <a:p>
            <a:pPr>
              <a:buAutoNum type="arabicPeriod"/>
            </a:pPr>
            <a:endParaRPr lang="en-US" sz="2100" dirty="0"/>
          </a:p>
          <a:p>
            <a:pPr>
              <a:buAutoNum type="arabicPeriod"/>
            </a:pPr>
            <a:r>
              <a:rPr lang="en-US" sz="2100" dirty="0"/>
              <a:t>Sodium compounds are use in metal industries, and used in paper. </a:t>
            </a:r>
            <a:endParaRPr lang="en-US" sz="2100" dirty="0" smtClean="0"/>
          </a:p>
          <a:p>
            <a:pPr>
              <a:buAutoNum type="arabicPeriod"/>
            </a:pPr>
            <a:endParaRPr lang="en-US" sz="2100" dirty="0" smtClean="0"/>
          </a:p>
          <a:p>
            <a:pPr>
              <a:buAutoNum type="arabicPeriod"/>
            </a:pPr>
            <a:r>
              <a:rPr lang="en-US" sz="2100" dirty="0" smtClean="0"/>
              <a:t>Metallic </a:t>
            </a:r>
            <a:r>
              <a:rPr lang="en-US" sz="2100" dirty="0"/>
              <a:t>sodium is used in making sodium peroxide. </a:t>
            </a:r>
          </a:p>
          <a:p>
            <a:pPr>
              <a:buAutoNum type="arabicPeriod"/>
            </a:pPr>
            <a:endParaRPr lang="en-US" sz="2100" dirty="0" smtClean="0"/>
          </a:p>
          <a:p>
            <a:pPr marL="0" indent="0"/>
            <a:endParaRPr lang="en-US" sz="2100" dirty="0"/>
          </a:p>
        </p:txBody>
      </p:sp>
    </p:spTree>
    <p:extLst>
      <p:ext uri="{BB962C8B-B14F-4D97-AF65-F5344CB8AC3E}">
        <p14:creationId xmlns:p14="http://schemas.microsoft.com/office/powerpoint/2010/main" val="208251262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History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100" dirty="0" smtClean="0"/>
              <a:t>The name sodium referred to the word Arabian word “</a:t>
            </a:r>
            <a:r>
              <a:rPr lang="en-US" sz="2100" dirty="0" err="1" smtClean="0"/>
              <a:t>suda</a:t>
            </a:r>
            <a:r>
              <a:rPr lang="en-US" sz="2100" dirty="0" smtClean="0"/>
              <a:t>.”  </a:t>
            </a:r>
            <a:r>
              <a:rPr lang="en-US" sz="2100" dirty="0" err="1" smtClean="0"/>
              <a:t>Suda</a:t>
            </a:r>
            <a:r>
              <a:rPr lang="en-US" sz="2100" dirty="0" smtClean="0"/>
              <a:t> was sometimes used as a headache medicine.  </a:t>
            </a:r>
            <a:r>
              <a:rPr lang="en-US" sz="2100" dirty="0" err="1" smtClean="0"/>
              <a:t>Suda</a:t>
            </a:r>
            <a:r>
              <a:rPr lang="en-US" sz="2100" dirty="0" smtClean="0"/>
              <a:t> carried over to the Latin language, and became </a:t>
            </a:r>
            <a:r>
              <a:rPr lang="en-US" sz="2100" dirty="0" err="1" smtClean="0"/>
              <a:t>Sodanum</a:t>
            </a:r>
            <a:r>
              <a:rPr lang="en-US" sz="2100" dirty="0" smtClean="0"/>
              <a:t> which means “headache remedy.”  This element was first isolated in 1807, by Sir Humphrey Davy.  The Egyptians called sodium “</a:t>
            </a:r>
            <a:r>
              <a:rPr lang="en-US" sz="2100" dirty="0" err="1" smtClean="0"/>
              <a:t>natron</a:t>
            </a:r>
            <a:r>
              <a:rPr lang="en-US" sz="2100" dirty="0" smtClean="0"/>
              <a:t>.”  The first chemical abbreviation was given by  </a:t>
            </a:r>
            <a:r>
              <a:rPr lang="en-US" sz="2100" dirty="0" err="1" smtClean="0"/>
              <a:t>Jons</a:t>
            </a:r>
            <a:r>
              <a:rPr lang="en-US" sz="2100" dirty="0" smtClean="0"/>
              <a:t> </a:t>
            </a:r>
            <a:r>
              <a:rPr lang="en-US" sz="2100" dirty="0" err="1" smtClean="0"/>
              <a:t>Jakob</a:t>
            </a:r>
            <a:r>
              <a:rPr lang="en-US" sz="2100" dirty="0" smtClean="0"/>
              <a:t> </a:t>
            </a:r>
            <a:r>
              <a:rPr lang="en-US" sz="2100" dirty="0" err="1" smtClean="0"/>
              <a:t>Bezelius</a:t>
            </a:r>
            <a:r>
              <a:rPr lang="en-US" sz="2100" dirty="0" smtClean="0"/>
              <a:t>.   </a:t>
            </a:r>
            <a:endParaRPr lang="en-US" sz="2100" dirty="0"/>
          </a:p>
        </p:txBody>
      </p:sp>
    </p:spTree>
    <p:extLst>
      <p:ext uri="{BB962C8B-B14F-4D97-AF65-F5344CB8AC3E}">
        <p14:creationId xmlns:p14="http://schemas.microsoft.com/office/powerpoint/2010/main" val="1412774967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ngles">
  <a:themeElements>
    <a:clrScheme name="Angles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Angle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ngle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Angles</Template>
  <TotalTime>316</TotalTime>
  <Words>346</Words>
  <Application>Microsoft Office PowerPoint</Application>
  <PresentationFormat>On-screen Show (4:3)</PresentationFormat>
  <Paragraphs>65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Angles</vt:lpstr>
      <vt:lpstr>Sodium</vt:lpstr>
      <vt:lpstr>Periodic table information </vt:lpstr>
      <vt:lpstr>Sodium picture</vt:lpstr>
      <vt:lpstr>Atom of sodium picture</vt:lpstr>
      <vt:lpstr>Physical properties</vt:lpstr>
      <vt:lpstr>Chemical properties</vt:lpstr>
      <vt:lpstr>Other interesting facts </vt:lpstr>
      <vt:lpstr>Uses of sodium </vt:lpstr>
      <vt:lpstr>History</vt:lpstr>
      <vt:lpstr>Compounds</vt:lpstr>
      <vt:lpstr>PowerPoint Presentation</vt:lpstr>
      <vt:lpstr>REFERENCES 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Oxygen</dc:title>
  <dc:creator>Kegg</dc:creator>
  <cp:lastModifiedBy>Kegg</cp:lastModifiedBy>
  <cp:revision>21</cp:revision>
  <dcterms:created xsi:type="dcterms:W3CDTF">2013-01-26T01:25:20Z</dcterms:created>
  <dcterms:modified xsi:type="dcterms:W3CDTF">2013-01-27T17:58:19Z</dcterms:modified>
</cp:coreProperties>
</file>