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F200"/>
            </a:gs>
            <a:gs pos="45000">
              <a:srgbClr val="FF7A00"/>
            </a:gs>
            <a:gs pos="70000">
              <a:srgbClr val="FF0300"/>
            </a:gs>
            <a:gs pos="100000">
              <a:srgbClr val="4D0808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6F24C4-EBE3-4C66-A8DC-02A3823420A3}" type="datetimeFigureOut">
              <a:rPr lang="en-US" smtClean="0"/>
              <a:pPr/>
              <a:t>4/5/2013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A881F0-21A9-4DE5-91DD-FECC2AE2E49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http://www.webelements.com/periodicity/standard_state/" TargetMode="External"/><Relationship Id="rId3" Type="http://schemas.openxmlformats.org/officeDocument/2006/relationships/hyperlink" Target="http://www.webelements.com/periodicity/atomic_number/" TargetMode="External"/><Relationship Id="rId7" Type="http://schemas.openxmlformats.org/officeDocument/2006/relationships/hyperlink" Target="http://www.webelements.com/periodicity/atomic_weight/index.html#footnote_r" TargetMode="External"/><Relationship Id="rId2" Type="http://schemas.openxmlformats.org/officeDocument/2006/relationships/hyperlink" Target="http://www.webelements.com/periodicity/name/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.webelements.com/periodicity/atomic_weight/index.html#footnote_m" TargetMode="External"/><Relationship Id="rId11" Type="http://schemas.openxmlformats.org/officeDocument/2006/relationships/hyperlink" Target="http://www.webelements.com/periodicity/classification/" TargetMode="External"/><Relationship Id="rId5" Type="http://schemas.openxmlformats.org/officeDocument/2006/relationships/hyperlink" Target="http://www.webelements.com/periodicity/atomic_weight/index.html#footnote_g" TargetMode="External"/><Relationship Id="rId10" Type="http://schemas.openxmlformats.org/officeDocument/2006/relationships/hyperlink" Target="http://www.webelements.com/periodicity/group_number/" TargetMode="External"/><Relationship Id="rId4" Type="http://schemas.openxmlformats.org/officeDocument/2006/relationships/hyperlink" Target="http://www.webelements.com/periodicity/atomic_weight/" TargetMode="External"/><Relationship Id="rId9" Type="http://schemas.openxmlformats.org/officeDocument/2006/relationships/hyperlink" Target="http://www.webelements.com/periodicity/cas_registry_id/" TargetMode="Externa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webelements.com/periodicity/discovery/" TargetMode="Externa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webelements.com/periodicity/boiling_point/" TargetMode="External"/><Relationship Id="rId2" Type="http://schemas.openxmlformats.org/officeDocument/2006/relationships/hyperlink" Target="http://www.webelements.com/periodicity/density/" TargetMode="External"/><Relationship Id="rId1" Type="http://schemas.openxmlformats.org/officeDocument/2006/relationships/slideLayout" Target="../slideLayouts/slideLayout7.xml"/><Relationship Id="rId4" Type="http://schemas.openxmlformats.org/officeDocument/2006/relationships/hyperlink" Target="http://www.webelements.com/periodicity/melting_point/" TargetMode="Externa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webelements.com/periodicity/isolation/" TargetMode="Externa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47800" y="609600"/>
            <a:ext cx="6400800" cy="4953000"/>
          </a:xfrm>
        </p:spPr>
        <p:txBody>
          <a:bodyPr/>
          <a:lstStyle/>
          <a:p>
            <a:r>
              <a:rPr lang="en-US" b="1" dirty="0" smtClean="0">
                <a:solidFill>
                  <a:srgbClr val="000000"/>
                </a:solidFill>
              </a:rPr>
              <a:t>Boron is a Group 13 element that has properties which are borderline between metals and non-metals (</a:t>
            </a:r>
            <a:r>
              <a:rPr lang="en-US" b="1" dirty="0" err="1" smtClean="0">
                <a:solidFill>
                  <a:srgbClr val="000000"/>
                </a:solidFill>
              </a:rPr>
              <a:t>semimetallic</a:t>
            </a:r>
            <a:r>
              <a:rPr lang="en-US" b="1" dirty="0" smtClean="0">
                <a:solidFill>
                  <a:srgbClr val="000000"/>
                </a:solidFill>
              </a:rPr>
              <a:t>). It is a semiconductor rather than a metallic conductor. Chemically it is closer to silicon than to </a:t>
            </a:r>
            <a:r>
              <a:rPr lang="en-US" b="1" dirty="0" err="1" smtClean="0">
                <a:solidFill>
                  <a:srgbClr val="000000"/>
                </a:solidFill>
              </a:rPr>
              <a:t>aluminium</a:t>
            </a:r>
            <a:r>
              <a:rPr lang="en-US" b="1" dirty="0" smtClean="0">
                <a:solidFill>
                  <a:srgbClr val="000000"/>
                </a:solidFill>
              </a:rPr>
              <a:t>, gallium, indium, and thallium.</a:t>
            </a:r>
            <a:endParaRPr lang="en-US" b="1" dirty="0">
              <a:solidFill>
                <a:srgbClr val="0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144000" cy="20621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b="1" dirty="0" smtClean="0"/>
              <a:t>Isotopes: Natural boron is 19.78% boron-10 and 80.22% boron-11. B-10 and B-11 are the two stable isotopes of boron. Boron has a total of 11 known isotopes ranging from B-7 to B-17.</a:t>
            </a:r>
            <a:endParaRPr lang="en-US" sz="3200" b="1" dirty="0"/>
          </a:p>
        </p:txBody>
      </p:sp>
      <p:sp>
        <p:nvSpPr>
          <p:cNvPr id="3" name="Rectangle 2"/>
          <p:cNvSpPr/>
          <p:nvPr/>
        </p:nvSpPr>
        <p:spPr>
          <a:xfrm>
            <a:off x="2209800" y="1981201"/>
            <a:ext cx="57912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b="1" dirty="0" smtClean="0"/>
              <a:t>Properties: The melting point of boron is 2079°C, its boiling/sublimation point is at 2550°C, the specific gravity of crystalline boron is 2.34, the specific gravity of the amorphous form is 2.37, and its valence is 3. Boron has interesting optical properties. The boron mineral </a:t>
            </a:r>
            <a:r>
              <a:rPr lang="en-US" sz="2400" b="1" dirty="0" err="1" smtClean="0"/>
              <a:t>ulexite</a:t>
            </a:r>
            <a:r>
              <a:rPr lang="en-US" sz="2400" b="1" dirty="0" smtClean="0"/>
              <a:t> exhibits natural </a:t>
            </a:r>
            <a:r>
              <a:rPr lang="en-US" sz="2400" b="1" dirty="0" err="1" smtClean="0"/>
              <a:t>fiberoptic</a:t>
            </a:r>
            <a:r>
              <a:rPr lang="en-US" sz="2400" b="1" dirty="0" smtClean="0"/>
              <a:t> properties. Elemental boron transmits portions of infrared light. At room temperature, it is a</a:t>
            </a:r>
            <a:endParaRPr lang="en-US" sz="2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286000" y="914400"/>
            <a:ext cx="4572000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b="1" dirty="0" smtClean="0">
                <a:solidFill>
                  <a:srgbClr val="000000"/>
                </a:solidFill>
              </a:rPr>
              <a:t>Crystalline boron is inert chemically and is resistant to attack by boiling HF or </a:t>
            </a:r>
            <a:r>
              <a:rPr lang="en-US" sz="4000" b="1" dirty="0" err="1" smtClean="0">
                <a:solidFill>
                  <a:srgbClr val="000000"/>
                </a:solidFill>
              </a:rPr>
              <a:t>HCl</a:t>
            </a:r>
            <a:r>
              <a:rPr lang="en-US" sz="4000" b="1" dirty="0" smtClean="0">
                <a:solidFill>
                  <a:srgbClr val="000000"/>
                </a:solidFill>
              </a:rPr>
              <a:t>. When finely divided it is attacked slowly by hot concentrated nitric acid.</a:t>
            </a:r>
            <a:endParaRPr lang="en-US" sz="4000" b="1" dirty="0">
              <a:solidFill>
                <a:srgbClr val="0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81000" y="228600"/>
            <a:ext cx="8763000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dirty="0" smtClean="0">
                <a:hlinkClick r:id="rId2" tooltip="Element names and symbols"/>
              </a:rPr>
              <a:t>Name</a:t>
            </a:r>
            <a:r>
              <a:rPr lang="en-US" sz="3200" dirty="0" smtClean="0"/>
              <a:t>: Boron</a:t>
            </a:r>
          </a:p>
          <a:p>
            <a:r>
              <a:rPr lang="en-US" sz="3200" dirty="0" smtClean="0">
                <a:hlinkClick r:id="rId2" tooltip="Element names and symbols"/>
              </a:rPr>
              <a:t>Symbol</a:t>
            </a:r>
            <a:r>
              <a:rPr lang="en-US" sz="3200" dirty="0" smtClean="0"/>
              <a:t>: B</a:t>
            </a:r>
          </a:p>
          <a:p>
            <a:r>
              <a:rPr lang="en-US" sz="3200" dirty="0" smtClean="0">
                <a:hlinkClick r:id="rId3" tooltip="Element atomic numbers"/>
              </a:rPr>
              <a:t>Atomic number</a:t>
            </a:r>
            <a:r>
              <a:rPr lang="en-US" sz="3200" dirty="0" smtClean="0"/>
              <a:t>: 5</a:t>
            </a:r>
          </a:p>
          <a:p>
            <a:r>
              <a:rPr lang="en-US" sz="3200" dirty="0" smtClean="0">
                <a:hlinkClick r:id="rId4" tooltip="Element atomic weights"/>
              </a:rPr>
              <a:t>Atomic weight</a:t>
            </a:r>
            <a:r>
              <a:rPr lang="en-US" sz="3200" dirty="0" smtClean="0"/>
              <a:t>: 10.811 (7) [see notes </a:t>
            </a:r>
            <a:r>
              <a:rPr lang="en-US" sz="3200" dirty="0" smtClean="0">
                <a:hlinkClick r:id="rId5"/>
              </a:rPr>
              <a:t>g</a:t>
            </a:r>
            <a:r>
              <a:rPr lang="en-US" sz="3200" dirty="0" smtClean="0"/>
              <a:t> </a:t>
            </a:r>
            <a:r>
              <a:rPr lang="en-US" sz="3200" dirty="0" smtClean="0">
                <a:hlinkClick r:id="rId6"/>
              </a:rPr>
              <a:t>m</a:t>
            </a:r>
            <a:r>
              <a:rPr lang="en-US" sz="3200" dirty="0" smtClean="0"/>
              <a:t> </a:t>
            </a:r>
            <a:r>
              <a:rPr lang="en-US" sz="3200" dirty="0" smtClean="0">
                <a:hlinkClick r:id="rId7"/>
              </a:rPr>
              <a:t>r</a:t>
            </a:r>
            <a:r>
              <a:rPr lang="en-US" sz="3200" dirty="0" smtClean="0"/>
              <a:t>]</a:t>
            </a:r>
          </a:p>
          <a:p>
            <a:r>
              <a:rPr lang="en-US" sz="3200" dirty="0" smtClean="0">
                <a:hlinkClick r:id="rId8"/>
              </a:rPr>
              <a:t>Standard state</a:t>
            </a:r>
            <a:r>
              <a:rPr lang="en-US" sz="3200" dirty="0" smtClean="0"/>
              <a:t>: solid at 298 K</a:t>
            </a:r>
          </a:p>
          <a:p>
            <a:r>
              <a:rPr lang="en-US" sz="3200" dirty="0" smtClean="0">
                <a:hlinkClick r:id="rId9" tooltip="Chemical Abstract Cervice (CAS) Registry numbers for the elements"/>
              </a:rPr>
              <a:t>CAS Registry ID</a:t>
            </a:r>
            <a:r>
              <a:rPr lang="en-US" sz="3200" dirty="0" smtClean="0"/>
              <a:t>: 7440-42-8</a:t>
            </a:r>
          </a:p>
          <a:p>
            <a:r>
              <a:rPr lang="en-US" sz="3200" dirty="0" smtClean="0">
                <a:hlinkClick r:id="rId10" tooltip="The group within which boron is located"/>
              </a:rPr>
              <a:t>Group in periodic table</a:t>
            </a:r>
            <a:r>
              <a:rPr lang="en-US" sz="3200" dirty="0" smtClean="0"/>
              <a:t>: 13</a:t>
            </a:r>
          </a:p>
          <a:p>
            <a:r>
              <a:rPr lang="en-US" sz="3200" dirty="0" smtClean="0">
                <a:hlinkClick r:id="rId10" tooltip="The name of the group (if there is one) within which boron is located"/>
              </a:rPr>
              <a:t>Group name</a:t>
            </a:r>
            <a:r>
              <a:rPr lang="en-US" sz="3200" dirty="0" smtClean="0"/>
              <a:t>: (none)</a:t>
            </a:r>
          </a:p>
          <a:p>
            <a:r>
              <a:rPr lang="en-US" sz="3200" dirty="0" smtClean="0">
                <a:hlinkClick r:id="rId10" tooltip="The period within which boron is located"/>
              </a:rPr>
              <a:t>Period in periodic table</a:t>
            </a:r>
            <a:r>
              <a:rPr lang="en-US" sz="3200" dirty="0" smtClean="0"/>
              <a:t>: 2 </a:t>
            </a:r>
          </a:p>
          <a:p>
            <a:r>
              <a:rPr lang="en-US" sz="3200" dirty="0" smtClean="0">
                <a:hlinkClick r:id="rId10" tooltip="The block within which boron is located"/>
              </a:rPr>
              <a:t>Block in periodic table</a:t>
            </a:r>
            <a:r>
              <a:rPr lang="en-US" sz="3200" dirty="0" smtClean="0"/>
              <a:t>: p-block</a:t>
            </a:r>
          </a:p>
          <a:p>
            <a:r>
              <a:rPr lang="en-US" sz="3200" dirty="0" err="1" smtClean="0">
                <a:hlinkClick r:id="rId8" tooltip="Element atomic weights"/>
              </a:rPr>
              <a:t>Colour</a:t>
            </a:r>
            <a:r>
              <a:rPr lang="en-US" sz="3200" dirty="0" smtClean="0"/>
              <a:t>: black</a:t>
            </a:r>
          </a:p>
          <a:p>
            <a:r>
              <a:rPr lang="en-US" sz="3200" dirty="0" smtClean="0">
                <a:hlinkClick r:id="rId11" tooltip="Classificiation of boron as metal, non-metal, or semi-metal"/>
              </a:rPr>
              <a:t>Classification</a:t>
            </a:r>
            <a:r>
              <a:rPr lang="en-US" sz="3200" dirty="0" smtClean="0"/>
              <a:t>: Semi-metallic</a:t>
            </a: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981200" y="609600"/>
            <a:ext cx="4572000" cy="5078313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3600" b="1" dirty="0" smtClean="0"/>
              <a:t>B</a:t>
            </a:r>
            <a:r>
              <a:rPr lang="en-US" sz="3600" dirty="0" smtClean="0"/>
              <a:t>oron was </a:t>
            </a:r>
            <a:r>
              <a:rPr lang="en-US" sz="3600" dirty="0" smtClean="0">
                <a:hlinkClick r:id="rId2" tooltip="Further information on element discoveries"/>
              </a:rPr>
              <a:t>discovered</a:t>
            </a:r>
            <a:r>
              <a:rPr lang="en-US" sz="3600" dirty="0" smtClean="0"/>
              <a:t> by Sir Humphrey Davy, Joseph-Louis Gay-Lussac, L.J. </a:t>
            </a:r>
            <a:r>
              <a:rPr lang="en-US" sz="3600" dirty="0" err="1" smtClean="0"/>
              <a:t>Th</a:t>
            </a:r>
            <a:r>
              <a:rPr lang="en-US" sz="3600" dirty="0" smtClean="0"/>
              <a:t>&amp;�nard at 1808 in England, France. </a:t>
            </a:r>
            <a:r>
              <a:rPr lang="en-US" sz="3600" dirty="0" smtClean="0">
                <a:hlinkClick r:id="rId2" tooltip="Further information on element discoveries"/>
              </a:rPr>
              <a:t>Origin of name</a:t>
            </a:r>
            <a:r>
              <a:rPr lang="en-US" sz="3600" dirty="0" smtClean="0"/>
              <a:t>: from the Arabic word "</a:t>
            </a:r>
            <a:r>
              <a:rPr lang="en-US" sz="3600" i="1" dirty="0" err="1" smtClean="0"/>
              <a:t>buraq</a:t>
            </a:r>
            <a:r>
              <a:rPr lang="en-US" sz="3600" dirty="0" smtClean="0"/>
              <a:t>" and the Persian word "</a:t>
            </a:r>
            <a:r>
              <a:rPr lang="en-US" sz="3600" i="1" dirty="0" err="1" smtClean="0"/>
              <a:t>burah</a:t>
            </a:r>
            <a:endParaRPr lang="en-US" sz="3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828800" y="228600"/>
            <a:ext cx="4572000" cy="5940088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2800" b="1" dirty="0" smtClean="0"/>
              <a:t>Boron compounds have been known for </a:t>
            </a:r>
            <a:r>
              <a:rPr lang="en-US" sz="3200" b="1" dirty="0" smtClean="0"/>
              <a:t>thousands of years, but the element was not isolated until 1808 by Sir </a:t>
            </a:r>
            <a:r>
              <a:rPr lang="en-US" sz="3200" b="1" dirty="0" err="1" smtClean="0"/>
              <a:t>Humphry</a:t>
            </a:r>
            <a:r>
              <a:rPr lang="en-US" sz="3200" b="1" dirty="0" smtClean="0"/>
              <a:t> Davy, Joseph-Louis Gay-Lussac (1778-1850) and Louis </a:t>
            </a:r>
            <a:r>
              <a:rPr lang="en-US" sz="3200" b="1" dirty="0" err="1" smtClean="0"/>
              <a:t>Jaques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Thenard</a:t>
            </a:r>
            <a:r>
              <a:rPr lang="en-US" sz="3200" b="1" dirty="0" smtClean="0"/>
              <a:t> (1777-1857). This was accomplished through the reaction of boric acid (H</a:t>
            </a:r>
            <a:r>
              <a:rPr lang="en-US" sz="3200" b="1" baseline="-25000" dirty="0" smtClean="0"/>
              <a:t>3</a:t>
            </a:r>
            <a:r>
              <a:rPr lang="en-US" sz="3200" b="1" dirty="0" smtClean="0"/>
              <a:t>BO</a:t>
            </a:r>
            <a:r>
              <a:rPr lang="en-US" sz="3200" b="1" baseline="-25000" dirty="0" smtClean="0"/>
              <a:t>3</a:t>
            </a:r>
            <a:r>
              <a:rPr lang="en-US" sz="3200" b="1" dirty="0" smtClean="0"/>
              <a:t>) with potassium.</a:t>
            </a:r>
            <a:endParaRPr lang="en-US" sz="32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304800"/>
            <a:ext cx="914400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000" b="1" dirty="0" smtClean="0">
                <a:hlinkClick r:id="rId2" tooltip="view definition and images showing periodicity for density of elemental solids"/>
              </a:rPr>
              <a:t>Density of solid</a:t>
            </a:r>
            <a:r>
              <a:rPr lang="en-US" b="1" dirty="0" smtClean="0"/>
              <a:t>: </a:t>
            </a:r>
            <a:r>
              <a:rPr lang="en-US" sz="4000" b="1" dirty="0" smtClean="0"/>
              <a:t>2460 kg m</a:t>
            </a:r>
            <a:r>
              <a:rPr lang="en-US" sz="4000" b="1" baseline="30000" dirty="0" smtClean="0"/>
              <a:t>-3a</a:t>
            </a:r>
            <a:endParaRPr lang="en-US" b="1" dirty="0"/>
          </a:p>
        </p:txBody>
      </p:sp>
      <p:sp>
        <p:nvSpPr>
          <p:cNvPr id="1029" name="Rectangle 5"/>
          <p:cNvSpPr>
            <a:spLocks noChangeArrowheads="1"/>
          </p:cNvSpPr>
          <p:nvPr/>
        </p:nvSpPr>
        <p:spPr bwMode="auto">
          <a:xfrm rot="10800000" flipV="1">
            <a:off x="0" y="2209800"/>
            <a:ext cx="9144000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7457" tIns="45720" rIns="17457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ctr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hlinkClick r:id="rId3" tooltip="show definition and view pictures showing periodicity of boiling point in the periodic table"/>
              </a:rPr>
              <a:t>  </a:t>
            </a:r>
            <a:r>
              <a:rPr kumimoji="0" lang="en-US" sz="1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 </a:t>
            </a:r>
            <a:r>
              <a:rPr kumimoji="0" 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  </a:t>
            </a:r>
            <a:r>
              <a:rPr kumimoji="0" lang="en-US" sz="3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   Bo</a:t>
            </a:r>
            <a:r>
              <a:rPr kumimoji="0" lang="en-US" sz="3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hlinkClick r:id="rId3" tooltip="show definition and view pictures showing periodicity of boiling point in the periodic table"/>
              </a:rPr>
              <a:t>iling point</a:t>
            </a:r>
            <a:r>
              <a:rPr kumimoji="0" lang="en-US" sz="3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: 4200 [or 3927 °C (7101 °F)] K </a:t>
            </a: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 rot="10800000" flipV="1">
            <a:off x="381000" y="3438438"/>
            <a:ext cx="9144000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7457" tIns="45720" rIns="17457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ctr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hlinkClick r:id="rId4" tooltip="show definition and view pictures showing periodicity of melting point in the periodic table"/>
              </a:rPr>
              <a:t>  </a:t>
            </a:r>
            <a:r>
              <a:rPr kumimoji="0" lang="en-US" sz="1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 </a:t>
            </a:r>
            <a:r>
              <a:rPr kumimoji="0" 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     </a:t>
            </a:r>
            <a:r>
              <a:rPr kumimoji="0" lang="en-US" sz="4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Me</a:t>
            </a:r>
            <a:r>
              <a:rPr kumimoji="0" lang="en-US" sz="4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hlinkClick r:id="rId4" tooltip="show definition and view pictures showing periodicity of melting point in the periodic table"/>
              </a:rPr>
              <a:t>lting point</a:t>
            </a:r>
            <a:r>
              <a:rPr kumimoji="0" lang="en-US" sz="4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: 2349 [or 2076 °C (3769 °F)] K </a:t>
            </a:r>
            <a:endParaRPr kumimoji="0" lang="en-US" sz="18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 rot="207422">
            <a:off x="235992" y="1593161"/>
            <a:ext cx="9095196" cy="390876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 smtClean="0"/>
              <a:t>Isolation</a:t>
            </a:r>
          </a:p>
          <a:p>
            <a:r>
              <a:rPr lang="en-US" sz="2800" b="1" dirty="0" smtClean="0">
                <a:hlinkClick r:id="rId2" tooltip="literature sources referring to isolation of pure boron"/>
              </a:rPr>
              <a:t>Isolation</a:t>
            </a:r>
            <a:r>
              <a:rPr lang="en-US" sz="2800" b="1" dirty="0" smtClean="0"/>
              <a:t>: it is not normally necessary to make boron in the laboratory and it would normally be purchased as it is available commercially. The most common sources of boron are tourmaline, borax [Na</a:t>
            </a:r>
            <a:r>
              <a:rPr lang="en-US" sz="2800" b="1" baseline="-25000" dirty="0" smtClean="0"/>
              <a:t>2</a:t>
            </a:r>
            <a:r>
              <a:rPr lang="en-US" sz="2800" b="1" dirty="0" smtClean="0"/>
              <a:t>B</a:t>
            </a:r>
            <a:r>
              <a:rPr lang="en-US" sz="2800" b="1" baseline="-25000" dirty="0" smtClean="0"/>
              <a:t>4</a:t>
            </a:r>
            <a:r>
              <a:rPr lang="en-US" sz="2800" b="1" dirty="0" smtClean="0"/>
              <a:t>O</a:t>
            </a:r>
            <a:r>
              <a:rPr lang="en-US" sz="2800" b="1" baseline="-25000" dirty="0" smtClean="0"/>
              <a:t>5</a:t>
            </a:r>
            <a:r>
              <a:rPr lang="en-US" sz="2800" b="1" dirty="0" smtClean="0"/>
              <a:t>(OH)</a:t>
            </a:r>
            <a:r>
              <a:rPr lang="en-US" sz="2800" b="1" baseline="-25000" dirty="0" smtClean="0"/>
              <a:t>4</a:t>
            </a:r>
            <a:r>
              <a:rPr lang="en-US" sz="2800" b="1" dirty="0" smtClean="0"/>
              <a:t>.8H</a:t>
            </a:r>
            <a:r>
              <a:rPr lang="en-US" sz="2800" b="1" baseline="-25000" dirty="0" smtClean="0"/>
              <a:t>2</a:t>
            </a:r>
            <a:r>
              <a:rPr lang="en-US" sz="2800" b="1" dirty="0" smtClean="0"/>
              <a:t>O], and </a:t>
            </a:r>
            <a:r>
              <a:rPr lang="en-US" sz="2800" b="1" dirty="0" err="1" smtClean="0"/>
              <a:t>kernite</a:t>
            </a:r>
            <a:r>
              <a:rPr lang="en-US" sz="2800" b="1" dirty="0" smtClean="0"/>
              <a:t> [Na</a:t>
            </a:r>
            <a:r>
              <a:rPr lang="en-US" sz="2800" b="1" baseline="-25000" dirty="0" smtClean="0"/>
              <a:t>2</a:t>
            </a:r>
            <a:r>
              <a:rPr lang="en-US" sz="2800" b="1" dirty="0" smtClean="0"/>
              <a:t>B</a:t>
            </a:r>
            <a:r>
              <a:rPr lang="en-US" sz="2800" b="1" baseline="-25000" dirty="0" smtClean="0"/>
              <a:t>4</a:t>
            </a:r>
            <a:r>
              <a:rPr lang="en-US" sz="2800" b="1" dirty="0" smtClean="0"/>
              <a:t>O</a:t>
            </a:r>
            <a:r>
              <a:rPr lang="en-US" sz="2800" b="1" baseline="-25000" dirty="0" smtClean="0"/>
              <a:t>5</a:t>
            </a:r>
            <a:r>
              <a:rPr lang="en-US" sz="2800" b="1" dirty="0" smtClean="0"/>
              <a:t>(OH)</a:t>
            </a:r>
            <a:r>
              <a:rPr lang="en-US" sz="2800" b="1" baseline="-25000" dirty="0" smtClean="0"/>
              <a:t>4</a:t>
            </a:r>
            <a:r>
              <a:rPr lang="en-US" sz="2800" b="1" dirty="0" smtClean="0"/>
              <a:t>.2H</a:t>
            </a:r>
            <a:r>
              <a:rPr lang="en-US" sz="2800" b="1" baseline="-25000" dirty="0" smtClean="0"/>
              <a:t>2</a:t>
            </a:r>
            <a:r>
              <a:rPr lang="en-US" sz="2800" b="1" dirty="0" smtClean="0"/>
              <a:t>O]. It is difficult to obtain pure. It can be made through the magnesium reduction of the oxide, B</a:t>
            </a:r>
            <a:r>
              <a:rPr lang="en-US" sz="2800" b="1" baseline="-25000" dirty="0" smtClean="0"/>
              <a:t>2</a:t>
            </a:r>
            <a:r>
              <a:rPr lang="en-US" sz="2800" b="1" dirty="0" smtClean="0"/>
              <a:t>O</a:t>
            </a:r>
            <a:r>
              <a:rPr lang="en-US" sz="2800" b="1" baseline="-25000" dirty="0" smtClean="0"/>
              <a:t>3</a:t>
            </a:r>
            <a:r>
              <a:rPr lang="en-US" sz="2800" b="1" dirty="0" smtClean="0"/>
              <a:t>. The oxide is made by melting boric acid, B(OH)</a:t>
            </a:r>
            <a:r>
              <a:rPr lang="en-US" sz="2800" b="1" baseline="-25000" dirty="0" smtClean="0"/>
              <a:t>3</a:t>
            </a:r>
            <a:r>
              <a:rPr lang="en-US" sz="2800" b="1" dirty="0" smtClean="0"/>
              <a:t>, which in turn is obtained from borax.</a:t>
            </a:r>
            <a:endParaRPr lang="en-US" sz="2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228600"/>
            <a:ext cx="6629400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 b="1" dirty="0" err="1" smtClean="0"/>
              <a:t>Samm</a:t>
            </a:r>
            <a:r>
              <a:rPr lang="en-US" sz="3600" b="1" dirty="0" smtClean="0"/>
              <a:t> amounts of high purity boron are available through the thermal decompositi</a:t>
            </a:r>
            <a:r>
              <a:rPr lang="en-US" sz="2400" b="1" dirty="0" smtClean="0"/>
              <a:t>on of compounds such </a:t>
            </a:r>
            <a:r>
              <a:rPr lang="en-US" sz="2800" b="1" dirty="0" smtClean="0"/>
              <a:t>as BBr</a:t>
            </a:r>
            <a:r>
              <a:rPr lang="en-US" sz="2800" b="1" baseline="-25000" dirty="0" smtClean="0"/>
              <a:t>3</a:t>
            </a:r>
            <a:r>
              <a:rPr lang="en-US" sz="2800" b="1" dirty="0" smtClean="0"/>
              <a:t> with hydrogen gas using a heated tantalum wire. Results are better with hot wires at </a:t>
            </a:r>
            <a:r>
              <a:rPr lang="en-US" sz="2800" b="1" dirty="0" err="1" smtClean="0"/>
              <a:t>tmeperatures</a:t>
            </a:r>
            <a:r>
              <a:rPr lang="en-US" sz="2800" b="1" dirty="0" smtClean="0"/>
              <a:t> over 1000°C.</a:t>
            </a:r>
            <a:endParaRPr lang="en-US" sz="2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144000" cy="32932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600" b="1" dirty="0" smtClean="0"/>
              <a:t>From the Arabic word </a:t>
            </a:r>
            <a:r>
              <a:rPr lang="en-US" sz="3600" b="1" i="1" dirty="0" err="1" smtClean="0"/>
              <a:t>Buraq</a:t>
            </a:r>
            <a:r>
              <a:rPr lang="en-US" sz="3600" b="1" dirty="0" smtClean="0"/>
              <a:t>, Persian </a:t>
            </a:r>
            <a:r>
              <a:rPr lang="en-US" sz="3600" b="1" i="1" dirty="0" err="1" smtClean="0"/>
              <a:t>Burah</a:t>
            </a:r>
            <a:r>
              <a:rPr lang="en-US" sz="3600" b="1" dirty="0" smtClean="0"/>
              <a:t>. Boron compounds have been known for thousands of years, but the element was not discovered until 1808 by Sir </a:t>
            </a:r>
            <a:r>
              <a:rPr lang="en-US" sz="3600" b="1" dirty="0" err="1" smtClean="0"/>
              <a:t>Humphry</a:t>
            </a:r>
            <a:r>
              <a:rPr lang="en-US" sz="3600" b="1" dirty="0" smtClean="0"/>
              <a:t> Davy and by Gay-Lussac and </a:t>
            </a:r>
            <a:r>
              <a:rPr lang="en-US" sz="3600" b="1" dirty="0" err="1" smtClean="0"/>
              <a:t>Thenard</a:t>
            </a:r>
            <a:r>
              <a:rPr lang="en-US" sz="3600" b="1" dirty="0" smtClean="0"/>
              <a:t>.</a:t>
            </a:r>
          </a:p>
          <a:p>
            <a:r>
              <a:rPr lang="en-US" sz="2800" b="1" dirty="0" smtClean="0"/>
              <a:t>Sources  </a:t>
            </a:r>
            <a:endParaRPr lang="en-US" sz="28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508</Words>
  <Application>Microsoft Office PowerPoint</Application>
  <PresentationFormat>On-screen Show (4:3)</PresentationFormat>
  <Paragraphs>26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200561</dc:creator>
  <cp:lastModifiedBy>200561</cp:lastModifiedBy>
  <cp:revision>5</cp:revision>
  <dcterms:created xsi:type="dcterms:W3CDTF">2013-04-05T13:37:34Z</dcterms:created>
  <dcterms:modified xsi:type="dcterms:W3CDTF">2013-04-05T15:49:45Z</dcterms:modified>
</cp:coreProperties>
</file>

<file path=docProps/thumbnail.jpeg>
</file>