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59" r:id="rId5"/>
    <p:sldId id="261" r:id="rId6"/>
    <p:sldId id="262" r:id="rId7"/>
    <p:sldId id="263" r:id="rId8"/>
    <p:sldId id="264" r:id="rId9"/>
    <p:sldId id="265" r:id="rId10"/>
    <p:sldId id="266"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9323D5F-4952-463F-B7EE-8C047B0C652F}" type="datetimeFigureOut">
              <a:rPr lang="en-US" smtClean="0"/>
              <a:t>1/17/2013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713A791-640E-4E57-BBD6-E6AC4222DC37}"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323D5F-4952-463F-B7EE-8C047B0C652F}" type="datetimeFigureOut">
              <a:rPr lang="en-US" smtClean="0"/>
              <a:t>1/17/2013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713A791-640E-4E57-BBD6-E6AC4222DC37}"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323D5F-4952-463F-B7EE-8C047B0C652F}" type="datetimeFigureOut">
              <a:rPr lang="en-US" smtClean="0"/>
              <a:t>1/17/2013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713A791-640E-4E57-BBD6-E6AC4222DC37}"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323D5F-4952-463F-B7EE-8C047B0C652F}" type="datetimeFigureOut">
              <a:rPr lang="en-US" smtClean="0"/>
              <a:t>1/17/2013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713A791-640E-4E57-BBD6-E6AC4222DC37}"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9323D5F-4952-463F-B7EE-8C047B0C652F}" type="datetimeFigureOut">
              <a:rPr lang="en-US" smtClean="0"/>
              <a:t>1/17/2013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713A791-640E-4E57-BBD6-E6AC4222DC37}"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9323D5F-4952-463F-B7EE-8C047B0C652F}" type="datetimeFigureOut">
              <a:rPr lang="en-US" smtClean="0"/>
              <a:t>1/17/2013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713A791-640E-4E57-BBD6-E6AC4222DC37}"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9323D5F-4952-463F-B7EE-8C047B0C652F}" type="datetimeFigureOut">
              <a:rPr lang="en-US" smtClean="0"/>
              <a:t>1/17/2013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713A791-640E-4E57-BBD6-E6AC4222DC37}"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9323D5F-4952-463F-B7EE-8C047B0C652F}" type="datetimeFigureOut">
              <a:rPr lang="en-US" smtClean="0"/>
              <a:t>1/17/2013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713A791-640E-4E57-BBD6-E6AC4222DC37}"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323D5F-4952-463F-B7EE-8C047B0C652F}" type="datetimeFigureOut">
              <a:rPr lang="en-US" smtClean="0"/>
              <a:t>1/17/2013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713A791-640E-4E57-BBD6-E6AC4222DC37}"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323D5F-4952-463F-B7EE-8C047B0C652F}" type="datetimeFigureOut">
              <a:rPr lang="en-US" smtClean="0"/>
              <a:t>1/17/2013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713A791-640E-4E57-BBD6-E6AC4222DC37}"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323D5F-4952-463F-B7EE-8C047B0C652F}" type="datetimeFigureOut">
              <a:rPr lang="en-US" smtClean="0"/>
              <a:t>1/17/2013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713A791-640E-4E57-BBD6-E6AC4222DC37}"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323D5F-4952-463F-B7EE-8C047B0C652F}" type="datetimeFigureOut">
              <a:rPr lang="en-US" smtClean="0"/>
              <a:t>1/17/2013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13A791-640E-4E57-BBD6-E6AC4222DC37}"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133600"/>
            <a:ext cx="7772400" cy="1470025"/>
          </a:xfrm>
        </p:spPr>
        <p:txBody>
          <a:bodyPr>
            <a:noAutofit/>
          </a:bodyPr>
          <a:lstStyle/>
          <a:p>
            <a:r>
              <a:rPr lang="en-US" sz="9600" dirty="0" smtClean="0">
                <a:solidFill>
                  <a:schemeClr val="accent1">
                    <a:lumMod val="60000"/>
                    <a:lumOff val="40000"/>
                  </a:schemeClr>
                </a:solidFill>
              </a:rPr>
              <a:t>Zirconium</a:t>
            </a:r>
            <a:endParaRPr lang="en-US" sz="9600" dirty="0">
              <a:solidFill>
                <a:schemeClr val="accent1">
                  <a:lumMod val="60000"/>
                  <a:lumOff val="40000"/>
                </a:schemeClr>
              </a:solidFill>
            </a:endParaRPr>
          </a:p>
        </p:txBody>
      </p:sp>
      <p:sp>
        <p:nvSpPr>
          <p:cNvPr id="3" name="Subtitle 2"/>
          <p:cNvSpPr>
            <a:spLocks noGrp="1"/>
          </p:cNvSpPr>
          <p:nvPr>
            <p:ph type="subTitle" idx="1"/>
          </p:nvPr>
        </p:nvSpPr>
        <p:spPr/>
        <p:txBody>
          <a:bodyPr/>
          <a:lstStyle/>
          <a:p>
            <a:r>
              <a:rPr lang="en-US" dirty="0" smtClean="0"/>
              <a:t>By: Destiny Goodrich</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lumMod val="40000"/>
                    <a:lumOff val="60000"/>
                  </a:schemeClr>
                </a:solidFill>
              </a:rPr>
              <a:t>Other Important Facts</a:t>
            </a:r>
            <a:endParaRPr lang="en-US" dirty="0">
              <a:solidFill>
                <a:schemeClr val="tx2">
                  <a:lumMod val="40000"/>
                  <a:lumOff val="60000"/>
                </a:schemeClr>
              </a:solidFill>
            </a:endParaRPr>
          </a:p>
        </p:txBody>
      </p:sp>
      <p:sp>
        <p:nvSpPr>
          <p:cNvPr id="3" name="Content Placeholder 2"/>
          <p:cNvSpPr>
            <a:spLocks noGrp="1"/>
          </p:cNvSpPr>
          <p:nvPr>
            <p:ph idx="1"/>
          </p:nvPr>
        </p:nvSpPr>
        <p:spPr/>
        <p:txBody>
          <a:bodyPr/>
          <a:lstStyle/>
          <a:p>
            <a:r>
              <a:rPr lang="en-US" dirty="0" smtClean="0">
                <a:solidFill>
                  <a:schemeClr val="bg1">
                    <a:lumMod val="75000"/>
                  </a:schemeClr>
                </a:solidFill>
              </a:rPr>
              <a:t>It reacts with Oxygen and Nitrogen in the </a:t>
            </a:r>
            <a:r>
              <a:rPr lang="en-US" dirty="0" err="1" smtClean="0">
                <a:solidFill>
                  <a:schemeClr val="bg1">
                    <a:lumMod val="75000"/>
                  </a:schemeClr>
                </a:solidFill>
              </a:rPr>
              <a:t>Atmoshpere</a:t>
            </a:r>
            <a:r>
              <a:rPr lang="en-US" i="1" dirty="0" smtClean="0">
                <a:solidFill>
                  <a:schemeClr val="bg1">
                    <a:lumMod val="75000"/>
                  </a:schemeClr>
                </a:solidFill>
              </a:rPr>
              <a:t>.</a:t>
            </a:r>
            <a:endParaRPr lang="en-US" i="1" dirty="0">
              <a:solidFill>
                <a:schemeClr val="bg1">
                  <a:lumMod val="75000"/>
                </a:schemeClr>
              </a:solidFill>
            </a:endParaRPr>
          </a:p>
          <a:p>
            <a:r>
              <a:rPr lang="en-US" dirty="0" smtClean="0">
                <a:solidFill>
                  <a:schemeClr val="bg1">
                    <a:lumMod val="75000"/>
                  </a:schemeClr>
                </a:solidFill>
              </a:rPr>
              <a:t>It forms a film that prevents erosion.</a:t>
            </a:r>
          </a:p>
          <a:p>
            <a:r>
              <a:rPr lang="en-US" dirty="0" smtClean="0">
                <a:solidFill>
                  <a:schemeClr val="bg1">
                    <a:lumMod val="75000"/>
                  </a:schemeClr>
                </a:solidFill>
              </a:rPr>
              <a:t>It is resistant to weak acids.</a:t>
            </a:r>
          </a:p>
          <a:p>
            <a:r>
              <a:rPr lang="en-US" dirty="0" smtClean="0">
                <a:solidFill>
                  <a:schemeClr val="bg1">
                    <a:lumMod val="75000"/>
                  </a:schemeClr>
                </a:solidFill>
              </a:rPr>
              <a:t>It is found in S-type stars Found in the Sun.</a:t>
            </a:r>
          </a:p>
          <a:p>
            <a:endParaRPr lang="en-US" dirty="0">
              <a:solidFill>
                <a:schemeClr val="bg1">
                  <a:lumMod val="75000"/>
                </a:schemeClr>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60000"/>
                    <a:lumOff val="40000"/>
                  </a:schemeClr>
                </a:solidFill>
              </a:rPr>
              <a:t>Periodic Table Information</a:t>
            </a:r>
            <a:endParaRPr lang="en-US" dirty="0">
              <a:solidFill>
                <a:schemeClr val="accent1">
                  <a:lumMod val="60000"/>
                  <a:lumOff val="40000"/>
                </a:schemeClr>
              </a:solidFill>
            </a:endParaRPr>
          </a:p>
        </p:txBody>
      </p:sp>
      <p:sp>
        <p:nvSpPr>
          <p:cNvPr id="3" name="Content Placeholder 2"/>
          <p:cNvSpPr>
            <a:spLocks noGrp="1"/>
          </p:cNvSpPr>
          <p:nvPr>
            <p:ph idx="1"/>
          </p:nvPr>
        </p:nvSpPr>
        <p:spPr/>
        <p:txBody>
          <a:bodyPr/>
          <a:lstStyle/>
          <a:p>
            <a:r>
              <a:rPr lang="en-US" sz="4800" dirty="0" smtClean="0">
                <a:solidFill>
                  <a:schemeClr val="bg1">
                    <a:lumMod val="75000"/>
                  </a:schemeClr>
                </a:solidFill>
              </a:rPr>
              <a:t>Atomic Number:40</a:t>
            </a:r>
          </a:p>
          <a:p>
            <a:r>
              <a:rPr lang="en-US" sz="4400" dirty="0" smtClean="0">
                <a:solidFill>
                  <a:schemeClr val="bg1">
                    <a:lumMod val="75000"/>
                  </a:schemeClr>
                </a:solidFill>
              </a:rPr>
              <a:t>Name: Zirconium</a:t>
            </a:r>
          </a:p>
          <a:p>
            <a:r>
              <a:rPr lang="en-US" sz="4400" dirty="0" smtClean="0">
                <a:solidFill>
                  <a:schemeClr val="bg1">
                    <a:lumMod val="75000"/>
                  </a:schemeClr>
                </a:solidFill>
              </a:rPr>
              <a:t>Atomic Mass:91.224</a:t>
            </a:r>
          </a:p>
          <a:p>
            <a:r>
              <a:rPr lang="en-US" sz="4400" dirty="0" smtClean="0">
                <a:solidFill>
                  <a:schemeClr val="bg1">
                    <a:lumMod val="75000"/>
                  </a:schemeClr>
                </a:solidFill>
              </a:rPr>
              <a:t>Group:#4</a:t>
            </a:r>
          </a:p>
          <a:p>
            <a:r>
              <a:rPr lang="en-US" sz="4400" dirty="0" smtClean="0">
                <a:solidFill>
                  <a:schemeClr val="bg1">
                    <a:lumMod val="75000"/>
                  </a:schemeClr>
                </a:solidFill>
              </a:rPr>
              <a:t>Period:#4</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lumMod val="40000"/>
                    <a:lumOff val="60000"/>
                  </a:schemeClr>
                </a:solidFill>
              </a:rPr>
              <a:t>Zirconium Element</a:t>
            </a:r>
            <a:endParaRPr lang="en-US" dirty="0">
              <a:solidFill>
                <a:schemeClr val="tx2">
                  <a:lumMod val="40000"/>
                  <a:lumOff val="60000"/>
                </a:schemeClr>
              </a:solidFill>
            </a:endParaRPr>
          </a:p>
        </p:txBody>
      </p:sp>
      <p:pic>
        <p:nvPicPr>
          <p:cNvPr id="17411" name="Picture 3" descr="E:\Zr.jpg"/>
          <p:cNvPicPr>
            <a:picLocks noChangeAspect="1" noChangeArrowheads="1"/>
          </p:cNvPicPr>
          <p:nvPr/>
        </p:nvPicPr>
        <p:blipFill>
          <a:blip r:embed="rId3" cstate="print"/>
          <a:srcRect/>
          <a:stretch>
            <a:fillRect/>
          </a:stretch>
        </p:blipFill>
        <p:spPr bwMode="auto">
          <a:xfrm>
            <a:off x="1600200" y="1219200"/>
            <a:ext cx="6096000" cy="56388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tx2">
                    <a:lumMod val="40000"/>
                    <a:lumOff val="60000"/>
                  </a:schemeClr>
                </a:solidFill>
              </a:rPr>
              <a:t>2D Picture Of Zirconium’s Atom</a:t>
            </a:r>
            <a:endParaRPr lang="en-US" dirty="0">
              <a:solidFill>
                <a:schemeClr val="tx2">
                  <a:lumMod val="40000"/>
                  <a:lumOff val="60000"/>
                </a:schemeClr>
              </a:solidFill>
            </a:endParaRPr>
          </a:p>
        </p:txBody>
      </p:sp>
      <p:pic>
        <p:nvPicPr>
          <p:cNvPr id="2050" name="Picture 2" descr="http://www.google.com/url?source=imglanding&amp;ct=img&amp;q=http://ars.els-cdn.com/content/image/1-s2.0-S0167931705001310-gr1.jpg&amp;sa=X&amp;ei=KmT4UOrcLpC49gTJu4GoDA&amp;ved=0CAwQ8wc&amp;usg=AFQjCNGNtQQ0s05FmNuyofvGAXrADnA2Sw"/>
          <p:cNvPicPr>
            <a:picLocks noChangeAspect="1" noChangeArrowheads="1"/>
          </p:cNvPicPr>
          <p:nvPr/>
        </p:nvPicPr>
        <p:blipFill>
          <a:blip r:embed="rId3" cstate="print"/>
          <a:srcRect/>
          <a:stretch>
            <a:fillRect/>
          </a:stretch>
        </p:blipFill>
        <p:spPr bwMode="auto">
          <a:xfrm>
            <a:off x="1524000" y="1295400"/>
            <a:ext cx="5562600" cy="52578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lumMod val="40000"/>
                    <a:lumOff val="60000"/>
                  </a:schemeClr>
                </a:solidFill>
              </a:rPr>
              <a:t>Physical Properties</a:t>
            </a:r>
            <a:endParaRPr lang="en-US" dirty="0">
              <a:solidFill>
                <a:schemeClr val="tx2">
                  <a:lumMod val="40000"/>
                  <a:lumOff val="60000"/>
                </a:schemeClr>
              </a:solidFill>
            </a:endParaRPr>
          </a:p>
        </p:txBody>
      </p:sp>
      <p:sp>
        <p:nvSpPr>
          <p:cNvPr id="3" name="Content Placeholder 2"/>
          <p:cNvSpPr>
            <a:spLocks noGrp="1"/>
          </p:cNvSpPr>
          <p:nvPr>
            <p:ph idx="1"/>
          </p:nvPr>
        </p:nvSpPr>
        <p:spPr/>
        <p:txBody>
          <a:bodyPr>
            <a:normAutofit fontScale="47500" lnSpcReduction="20000"/>
          </a:bodyPr>
          <a:lstStyle/>
          <a:p>
            <a:r>
              <a:rPr lang="en-US" sz="6400" dirty="0">
                <a:solidFill>
                  <a:schemeClr val="bg1">
                    <a:lumMod val="65000"/>
                  </a:schemeClr>
                </a:solidFill>
              </a:rPr>
              <a:t>Zirconium is a very strong, malleable, ductile, lustrous silver-gray metal. Its chemical and physical properties are similar to those of </a:t>
            </a:r>
            <a:r>
              <a:rPr lang="en-US" sz="6400" dirty="0" smtClean="0">
                <a:solidFill>
                  <a:schemeClr val="bg1">
                    <a:lumMod val="65000"/>
                  </a:schemeClr>
                </a:solidFill>
              </a:rPr>
              <a:t>titanium. </a:t>
            </a:r>
            <a:r>
              <a:rPr lang="en-US" sz="6400" dirty="0">
                <a:solidFill>
                  <a:schemeClr val="bg1">
                    <a:lumMod val="65000"/>
                  </a:schemeClr>
                </a:solidFill>
              </a:rPr>
              <a:t>Zirconium is extremely resistant to heat and corrosion. Zirconium is lighter than steel and its hardness is similar to </a:t>
            </a:r>
            <a:r>
              <a:rPr lang="en-US" sz="6400" dirty="0" smtClean="0">
                <a:solidFill>
                  <a:schemeClr val="bg1">
                    <a:lumMod val="65000"/>
                  </a:schemeClr>
                </a:solidFill>
              </a:rPr>
              <a:t>copper. </a:t>
            </a:r>
            <a:r>
              <a:rPr lang="en-US" sz="6400" dirty="0">
                <a:solidFill>
                  <a:schemeClr val="bg1">
                    <a:lumMod val="65000"/>
                  </a:schemeClr>
                </a:solidFill>
              </a:rPr>
              <a:t>When it is finely divided, the metal can spontaneously ignite in air, especially at high temperatures. Zirconium powder is black and is regarded as very dangerous fire hazard. Zirconium does not dissolve in acids and alkalis</a:t>
            </a:r>
            <a:r>
              <a:rPr lang="en-US" sz="6400" dirty="0" smtClean="0">
                <a:solidFill>
                  <a:schemeClr val="bg1">
                    <a:lumMod val="65000"/>
                  </a:schemeClr>
                </a:solidFill>
              </a:rPr>
              <a:t>.</a:t>
            </a:r>
            <a:r>
              <a:rPr lang="en-US" dirty="0"/>
              <a:t/>
            </a:r>
            <a:br>
              <a:rPr lang="en-US" dirty="0"/>
            </a:br>
            <a:endParaRPr lang="en-US" dirty="0"/>
          </a:p>
          <a:p>
            <a:endParaRPr lang="en-US" dirty="0">
              <a:solidFill>
                <a:schemeClr val="bg1">
                  <a:lumMod val="75000"/>
                </a:schemeClr>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lumMod val="40000"/>
                    <a:lumOff val="60000"/>
                  </a:schemeClr>
                </a:solidFill>
              </a:rPr>
              <a:t>Chemical Properties</a:t>
            </a:r>
            <a:endParaRPr lang="en-US" dirty="0">
              <a:solidFill>
                <a:schemeClr val="tx2">
                  <a:lumMod val="40000"/>
                  <a:lumOff val="60000"/>
                </a:schemeClr>
              </a:solidFill>
            </a:endParaRPr>
          </a:p>
        </p:txBody>
      </p:sp>
      <p:sp>
        <p:nvSpPr>
          <p:cNvPr id="3" name="Content Placeholder 2"/>
          <p:cNvSpPr>
            <a:spLocks noGrp="1"/>
          </p:cNvSpPr>
          <p:nvPr>
            <p:ph idx="1"/>
          </p:nvPr>
        </p:nvSpPr>
        <p:spPr/>
        <p:txBody>
          <a:bodyPr/>
          <a:lstStyle/>
          <a:p>
            <a:r>
              <a:rPr lang="en-US" dirty="0" smtClean="0">
                <a:solidFill>
                  <a:schemeClr val="bg1">
                    <a:lumMod val="75000"/>
                  </a:schemeClr>
                </a:solidFill>
              </a:rPr>
              <a:t>The inherent toxicity of zirconium compounds is low. Hafnium is invariably found in zirconium ores, and the separation is difficult. Commercial grade zirconium contains from 1 to 3% hafnium. The hafnium is removed from the zirconium used in the nuclear power industry.</a:t>
            </a:r>
          </a:p>
          <a:p>
            <a:endParaRPr lang="en-US" dirty="0">
              <a:solidFill>
                <a:schemeClr val="bg1">
                  <a:lumMod val="75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9600" dirty="0" smtClean="0">
                <a:solidFill>
                  <a:schemeClr val="tx2">
                    <a:lumMod val="40000"/>
                    <a:lumOff val="60000"/>
                  </a:schemeClr>
                </a:solidFill>
              </a:rPr>
              <a:t>Uses</a:t>
            </a:r>
            <a:endParaRPr lang="en-US" sz="9600" dirty="0">
              <a:solidFill>
                <a:schemeClr val="tx2">
                  <a:lumMod val="40000"/>
                  <a:lumOff val="60000"/>
                </a:schemeClr>
              </a:solidFill>
            </a:endParaRPr>
          </a:p>
        </p:txBody>
      </p:sp>
      <p:sp>
        <p:nvSpPr>
          <p:cNvPr id="3" name="Content Placeholder 2"/>
          <p:cNvSpPr>
            <a:spLocks noGrp="1"/>
          </p:cNvSpPr>
          <p:nvPr>
            <p:ph idx="1"/>
          </p:nvPr>
        </p:nvSpPr>
        <p:spPr/>
        <p:txBody>
          <a:bodyPr/>
          <a:lstStyle/>
          <a:p>
            <a:r>
              <a:rPr lang="en-US" sz="8000" dirty="0" smtClean="0">
                <a:solidFill>
                  <a:schemeClr val="bg1">
                    <a:lumMod val="75000"/>
                  </a:schemeClr>
                </a:solidFill>
              </a:rPr>
              <a:t>It’s used in jewelry and nuclear applications.</a:t>
            </a:r>
          </a:p>
          <a:p>
            <a:pPr>
              <a:buNone/>
            </a:pPr>
            <a:endParaRPr lang="en-US" dirty="0">
              <a:solidFill>
                <a:schemeClr val="bg1">
                  <a:lumMod val="75000"/>
                </a:schemeClr>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2">
                    <a:lumMod val="40000"/>
                    <a:lumOff val="60000"/>
                  </a:schemeClr>
                </a:solidFill>
              </a:rPr>
              <a:t>History</a:t>
            </a:r>
          </a:p>
        </p:txBody>
      </p:sp>
      <p:sp>
        <p:nvSpPr>
          <p:cNvPr id="3" name="Content Placeholder 2"/>
          <p:cNvSpPr>
            <a:spLocks noGrp="1"/>
          </p:cNvSpPr>
          <p:nvPr>
            <p:ph idx="1"/>
          </p:nvPr>
        </p:nvSpPr>
        <p:spPr/>
        <p:txBody>
          <a:bodyPr>
            <a:normAutofit fontScale="92500"/>
          </a:bodyPr>
          <a:lstStyle/>
          <a:p>
            <a:r>
              <a:rPr lang="en-US" sz="2400" dirty="0" smtClean="0">
                <a:solidFill>
                  <a:schemeClr val="bg1">
                    <a:lumMod val="50000"/>
                  </a:schemeClr>
                </a:solidFill>
              </a:rPr>
              <a:t> </a:t>
            </a:r>
            <a:r>
              <a:rPr lang="en-US" sz="2400" b="1" dirty="0" smtClean="0">
                <a:solidFill>
                  <a:schemeClr val="bg1">
                    <a:lumMod val="50000"/>
                  </a:schemeClr>
                </a:solidFill>
              </a:rPr>
              <a:t>Zirconium</a:t>
            </a:r>
            <a:r>
              <a:rPr lang="en-US" sz="2400" dirty="0" smtClean="0">
                <a:solidFill>
                  <a:schemeClr val="bg1">
                    <a:lumMod val="50000"/>
                  </a:schemeClr>
                </a:solidFill>
              </a:rPr>
              <a:t> was discovered by Martin Heinrich </a:t>
            </a:r>
            <a:r>
              <a:rPr lang="en-US" sz="2400" dirty="0" err="1" smtClean="0">
                <a:solidFill>
                  <a:schemeClr val="bg1">
                    <a:lumMod val="50000"/>
                  </a:schemeClr>
                </a:solidFill>
              </a:rPr>
              <a:t>Klaproth</a:t>
            </a:r>
            <a:r>
              <a:rPr lang="en-US" sz="2400" dirty="0" smtClean="0">
                <a:solidFill>
                  <a:schemeClr val="bg1">
                    <a:lumMod val="50000"/>
                  </a:schemeClr>
                </a:solidFill>
              </a:rPr>
              <a:t> at 1789 in Berlin, Germany. Origin of name: from the Arabic word "</a:t>
            </a:r>
            <a:r>
              <a:rPr lang="en-US" sz="2400" i="1" dirty="0" err="1" smtClean="0">
                <a:solidFill>
                  <a:schemeClr val="bg1">
                    <a:lumMod val="50000"/>
                  </a:schemeClr>
                </a:solidFill>
              </a:rPr>
              <a:t>zargun</a:t>
            </a:r>
            <a:r>
              <a:rPr lang="en-US" sz="2400" dirty="0" smtClean="0">
                <a:solidFill>
                  <a:schemeClr val="bg1">
                    <a:lumMod val="50000"/>
                  </a:schemeClr>
                </a:solidFill>
              </a:rPr>
              <a:t>" meaning "</a:t>
            </a:r>
            <a:r>
              <a:rPr lang="en-US" sz="2400" i="1" dirty="0" smtClean="0">
                <a:solidFill>
                  <a:schemeClr val="bg1">
                    <a:lumMod val="50000"/>
                  </a:schemeClr>
                </a:solidFill>
              </a:rPr>
              <a:t>gold </a:t>
            </a:r>
            <a:r>
              <a:rPr lang="en-US" sz="2400" i="1" dirty="0" err="1" smtClean="0">
                <a:solidFill>
                  <a:schemeClr val="bg1">
                    <a:lumMod val="50000"/>
                  </a:schemeClr>
                </a:solidFill>
              </a:rPr>
              <a:t>colour</a:t>
            </a:r>
            <a:r>
              <a:rPr lang="en-US" sz="2400" dirty="0" smtClean="0">
                <a:solidFill>
                  <a:schemeClr val="bg1">
                    <a:lumMod val="50000"/>
                  </a:schemeClr>
                </a:solidFill>
              </a:rPr>
              <a:t>". The name zircon was originated from the </a:t>
            </a:r>
            <a:r>
              <a:rPr lang="en-US" sz="2400" dirty="0" err="1" smtClean="0">
                <a:solidFill>
                  <a:schemeClr val="bg1">
                    <a:lumMod val="50000"/>
                  </a:schemeClr>
                </a:solidFill>
              </a:rPr>
              <a:t>arabic</a:t>
            </a:r>
            <a:r>
              <a:rPr lang="en-US" sz="2400" dirty="0" smtClean="0">
                <a:solidFill>
                  <a:schemeClr val="bg1">
                    <a:lumMod val="50000"/>
                  </a:schemeClr>
                </a:solidFill>
              </a:rPr>
              <a:t> "</a:t>
            </a:r>
            <a:r>
              <a:rPr lang="en-US" sz="2400" dirty="0" err="1" smtClean="0">
                <a:solidFill>
                  <a:schemeClr val="bg1">
                    <a:lumMod val="50000"/>
                  </a:schemeClr>
                </a:solidFill>
              </a:rPr>
              <a:t>zargun</a:t>
            </a:r>
            <a:r>
              <a:rPr lang="en-US" sz="2400" dirty="0" smtClean="0">
                <a:solidFill>
                  <a:schemeClr val="bg1">
                    <a:lumMod val="50000"/>
                  </a:schemeClr>
                </a:solidFill>
              </a:rPr>
              <a:t>", which describes the </a:t>
            </a:r>
            <a:r>
              <a:rPr lang="en-US" sz="2400" dirty="0" err="1" smtClean="0">
                <a:solidFill>
                  <a:schemeClr val="bg1">
                    <a:lumMod val="50000"/>
                  </a:schemeClr>
                </a:solidFill>
              </a:rPr>
              <a:t>colour</a:t>
            </a:r>
            <a:r>
              <a:rPr lang="en-US" sz="2400" dirty="0" smtClean="0">
                <a:solidFill>
                  <a:schemeClr val="bg1">
                    <a:lumMod val="50000"/>
                  </a:schemeClr>
                </a:solidFill>
              </a:rPr>
              <a:t> of the gemstone now known as zircon (ZrSiO</a:t>
            </a:r>
            <a:r>
              <a:rPr lang="en-US" sz="2400" baseline="-25000" dirty="0" smtClean="0">
                <a:solidFill>
                  <a:schemeClr val="bg1">
                    <a:lumMod val="50000"/>
                  </a:schemeClr>
                </a:solidFill>
              </a:rPr>
              <a:t>4</a:t>
            </a:r>
            <a:r>
              <a:rPr lang="en-US" sz="2400" dirty="0" smtClean="0">
                <a:solidFill>
                  <a:schemeClr val="bg1">
                    <a:lumMod val="50000"/>
                  </a:schemeClr>
                </a:solidFill>
              </a:rPr>
              <a:t>). The minerals jargon, hyacinth, and jacinth also contain zircon and these have been known since biblical times and are mentioned in the bible in several places. The existence of a new element within these minerals was not suspected until studies by Martin Heinrich </a:t>
            </a:r>
            <a:r>
              <a:rPr lang="en-US" sz="2400" dirty="0" err="1" smtClean="0">
                <a:solidFill>
                  <a:schemeClr val="bg1">
                    <a:lumMod val="50000"/>
                  </a:schemeClr>
                </a:solidFill>
              </a:rPr>
              <a:t>Klaproth</a:t>
            </a:r>
            <a:r>
              <a:rPr lang="en-US" sz="2400" dirty="0" smtClean="0">
                <a:solidFill>
                  <a:schemeClr val="bg1">
                    <a:lumMod val="50000"/>
                  </a:schemeClr>
                </a:solidFill>
              </a:rPr>
              <a:t> in the late 18th century.</a:t>
            </a:r>
          </a:p>
          <a:p>
            <a:r>
              <a:rPr lang="en-US" sz="2400" dirty="0" smtClean="0">
                <a:solidFill>
                  <a:schemeClr val="bg1">
                    <a:lumMod val="50000"/>
                  </a:schemeClr>
                </a:solidFill>
              </a:rPr>
              <a:t>The impure metal was first isolated by </a:t>
            </a:r>
            <a:r>
              <a:rPr lang="en-US" sz="2400" dirty="0" err="1" smtClean="0">
                <a:solidFill>
                  <a:schemeClr val="bg1">
                    <a:lumMod val="50000"/>
                  </a:schemeClr>
                </a:solidFill>
              </a:rPr>
              <a:t>Jöns</a:t>
            </a:r>
            <a:r>
              <a:rPr lang="en-US" sz="2400" dirty="0" smtClean="0">
                <a:solidFill>
                  <a:schemeClr val="bg1">
                    <a:lumMod val="50000"/>
                  </a:schemeClr>
                </a:solidFill>
              </a:rPr>
              <a:t> Jacob Berzelius in 1824 who heated a mixture of potassium and potassium zirconium fluoride together in an iron tube. Pure zirconium was first prepared in 1914. </a:t>
            </a:r>
          </a:p>
          <a:p>
            <a:endParaRPr lang="en-US" sz="2400" dirty="0" smtClean="0">
              <a:solidFill>
                <a:schemeClr val="bg1">
                  <a:lumMod val="75000"/>
                </a:schemeClr>
              </a:solidFill>
            </a:endParaRPr>
          </a:p>
          <a:p>
            <a:endParaRPr lang="en-US" sz="2400" dirty="0" smtClean="0">
              <a:solidFill>
                <a:schemeClr val="bg1">
                  <a:lumMod val="75000"/>
                </a:schemeClr>
              </a:solidFill>
            </a:endParaRPr>
          </a:p>
          <a:p>
            <a:endParaRPr lang="en-US" dirty="0">
              <a:solidFill>
                <a:schemeClr val="bg1">
                  <a:lumMod val="75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8229600" cy="1143000"/>
          </a:xfrm>
        </p:spPr>
        <p:txBody>
          <a:bodyPr>
            <a:normAutofit fontScale="90000"/>
          </a:bodyPr>
          <a:lstStyle/>
          <a:p>
            <a:r>
              <a:rPr lang="en-US" dirty="0" smtClean="0">
                <a:solidFill>
                  <a:schemeClr val="tx2">
                    <a:lumMod val="40000"/>
                    <a:lumOff val="60000"/>
                  </a:schemeClr>
                </a:solidFill>
              </a:rPr>
              <a:t>Allotropes, </a:t>
            </a:r>
            <a:r>
              <a:rPr lang="en-US" dirty="0" err="1" smtClean="0">
                <a:solidFill>
                  <a:schemeClr val="tx2">
                    <a:lumMod val="40000"/>
                    <a:lumOff val="60000"/>
                  </a:schemeClr>
                </a:solidFill>
              </a:rPr>
              <a:t>Isotropes</a:t>
            </a:r>
            <a:r>
              <a:rPr lang="en-US" dirty="0" smtClean="0">
                <a:solidFill>
                  <a:schemeClr val="tx2">
                    <a:lumMod val="40000"/>
                    <a:lumOff val="60000"/>
                  </a:schemeClr>
                </a:solidFill>
              </a:rPr>
              <a:t>, and Important Compounds.</a:t>
            </a:r>
            <a:endParaRPr lang="en-US" dirty="0">
              <a:solidFill>
                <a:schemeClr val="tx2">
                  <a:lumMod val="40000"/>
                  <a:lumOff val="60000"/>
                </a:schemeClr>
              </a:solidFill>
            </a:endParaRPr>
          </a:p>
        </p:txBody>
      </p:sp>
      <p:sp>
        <p:nvSpPr>
          <p:cNvPr id="3" name="Content Placeholder 2"/>
          <p:cNvSpPr>
            <a:spLocks noGrp="1"/>
          </p:cNvSpPr>
          <p:nvPr>
            <p:ph idx="1"/>
          </p:nvPr>
        </p:nvSpPr>
        <p:spPr/>
        <p:txBody>
          <a:bodyPr/>
          <a:lstStyle/>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TotalTime>
  <Words>371</Words>
  <Application>Microsoft Office PowerPoint</Application>
  <PresentationFormat>On-screen Show (4:3)</PresentationFormat>
  <Paragraphs>26</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Zirconium</vt:lpstr>
      <vt:lpstr>Periodic Table Information</vt:lpstr>
      <vt:lpstr>Zirconium Element</vt:lpstr>
      <vt:lpstr>2D Picture Of Zirconium’s Atom</vt:lpstr>
      <vt:lpstr>Physical Properties</vt:lpstr>
      <vt:lpstr>Chemical Properties</vt:lpstr>
      <vt:lpstr>Uses</vt:lpstr>
      <vt:lpstr>History</vt:lpstr>
      <vt:lpstr>Allotropes, Isotropes, and Important Compounds.</vt:lpstr>
      <vt:lpstr>Other Important Facts</vt:lpstr>
    </vt:vector>
  </TitlesOfParts>
  <Company>EASD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Zirconium</dc:title>
  <dc:creator>200727</dc:creator>
  <cp:lastModifiedBy>200727</cp:lastModifiedBy>
  <cp:revision>6</cp:revision>
  <dcterms:created xsi:type="dcterms:W3CDTF">2013-01-17T20:38:41Z</dcterms:created>
  <dcterms:modified xsi:type="dcterms:W3CDTF">2013-01-17T21:30:40Z</dcterms:modified>
</cp:coreProperties>
</file>