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3" r:id="rId8"/>
    <p:sldId id="266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66FFCC"/>
    <a:srgbClr val="0066FF"/>
    <a:srgbClr val="FF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FAFA1-6D93-4BB2-A956-838653E69332}" type="datetimeFigureOut">
              <a:rPr lang="en-US" smtClean="0"/>
              <a:pPr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8FF36-67C9-4CDB-8AB0-703C199FB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FAFA1-6D93-4BB2-A956-838653E69332}" type="datetimeFigureOut">
              <a:rPr lang="en-US" smtClean="0"/>
              <a:pPr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8FF36-67C9-4CDB-8AB0-703C199FB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FAFA1-6D93-4BB2-A956-838653E69332}" type="datetimeFigureOut">
              <a:rPr lang="en-US" smtClean="0"/>
              <a:pPr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8FF36-67C9-4CDB-8AB0-703C199FB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FAFA1-6D93-4BB2-A956-838653E69332}" type="datetimeFigureOut">
              <a:rPr lang="en-US" smtClean="0"/>
              <a:pPr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8FF36-67C9-4CDB-8AB0-703C199FB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FAFA1-6D93-4BB2-A956-838653E69332}" type="datetimeFigureOut">
              <a:rPr lang="en-US" smtClean="0"/>
              <a:pPr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8FF36-67C9-4CDB-8AB0-703C199FB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FAFA1-6D93-4BB2-A956-838653E69332}" type="datetimeFigureOut">
              <a:rPr lang="en-US" smtClean="0"/>
              <a:pPr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8FF36-67C9-4CDB-8AB0-703C199FB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FAFA1-6D93-4BB2-A956-838653E69332}" type="datetimeFigureOut">
              <a:rPr lang="en-US" smtClean="0"/>
              <a:pPr/>
              <a:t>1/30/2013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8FF36-67C9-4CDB-8AB0-703C199FB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FAFA1-6D93-4BB2-A956-838653E69332}" type="datetimeFigureOut">
              <a:rPr lang="en-US" smtClean="0"/>
              <a:pPr/>
              <a:t>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8FF36-67C9-4CDB-8AB0-703C199FB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FAFA1-6D93-4BB2-A956-838653E69332}" type="datetimeFigureOut">
              <a:rPr lang="en-US" smtClean="0"/>
              <a:pPr/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8FF36-67C9-4CDB-8AB0-703C199FB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FAFA1-6D93-4BB2-A956-838653E69332}" type="datetimeFigureOut">
              <a:rPr lang="en-US" smtClean="0"/>
              <a:pPr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8FF36-67C9-4CDB-8AB0-703C199FB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FAFA1-6D93-4BB2-A956-838653E69332}" type="datetimeFigureOut">
              <a:rPr lang="en-US" smtClean="0"/>
              <a:pPr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8FF36-67C9-4CDB-8AB0-703C199FB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BFAFA1-6D93-4BB2-A956-838653E69332}" type="datetimeFigureOut">
              <a:rPr lang="en-US" smtClean="0"/>
              <a:pPr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8FF36-67C9-4CDB-8AB0-703C199FB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hem.wisc.edu/deptfiles/genchem/lab/ptl/ptl/Properties/Source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7772400" cy="2136775"/>
          </a:xfrm>
        </p:spPr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NEON</a:t>
            </a:r>
            <a:r>
              <a:rPr lang="en-US" dirty="0" smtClean="0">
                <a:latin typeface="Arial Black" pitchFamily="34" charset="0"/>
              </a:rPr>
              <a:t> </a:t>
            </a:r>
            <a:endParaRPr lang="en-US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</a:t>
            </a:r>
            <a:r>
              <a:rPr lang="en-US" sz="4800" dirty="0" smtClean="0"/>
              <a:t>Atomic Symbol: </a:t>
            </a:r>
            <a:r>
              <a:rPr lang="en-US" sz="4800" dirty="0" smtClean="0"/>
              <a:t>Ne</a:t>
            </a:r>
            <a:endParaRPr lang="en-US" sz="4800" dirty="0" smtClean="0"/>
          </a:p>
          <a:p>
            <a:pPr>
              <a:buFont typeface="Wingdings" pitchFamily="2" charset="2"/>
              <a:buChar char="q"/>
            </a:pPr>
            <a:r>
              <a:rPr lang="en-US" sz="4800" dirty="0"/>
              <a:t> </a:t>
            </a:r>
            <a:r>
              <a:rPr lang="en-US" sz="4800" dirty="0" smtClean="0"/>
              <a:t>Atomic Number: </a:t>
            </a:r>
            <a:r>
              <a:rPr lang="en-US" sz="4800" dirty="0" smtClean="0"/>
              <a:t>10</a:t>
            </a:r>
            <a:endParaRPr lang="en-US" sz="4800" dirty="0" smtClean="0"/>
          </a:p>
          <a:p>
            <a:pPr>
              <a:buFont typeface="Wingdings" pitchFamily="2" charset="2"/>
              <a:buChar char="q"/>
            </a:pPr>
            <a:r>
              <a:rPr lang="en-US" sz="4800" dirty="0"/>
              <a:t> </a:t>
            </a:r>
            <a:r>
              <a:rPr lang="en-US" sz="4800" dirty="0" smtClean="0"/>
              <a:t>Atomic Mass: </a:t>
            </a:r>
            <a:r>
              <a:rPr lang="en-US" sz="4800" dirty="0" smtClean="0"/>
              <a:t>20.180</a:t>
            </a:r>
            <a:endParaRPr lang="en-US" sz="4800" dirty="0" smtClean="0"/>
          </a:p>
          <a:p>
            <a:pPr>
              <a:buFont typeface="Wingdings" pitchFamily="2" charset="2"/>
              <a:buChar char="q"/>
            </a:pPr>
            <a:r>
              <a:rPr lang="en-US" sz="4800" dirty="0" smtClean="0"/>
              <a:t> Group Number: </a:t>
            </a:r>
            <a:r>
              <a:rPr lang="en-US" sz="4800" dirty="0" smtClean="0"/>
              <a:t>18</a:t>
            </a:r>
            <a:endParaRPr lang="en-US" sz="4800" dirty="0" smtClean="0"/>
          </a:p>
          <a:p>
            <a:pPr>
              <a:buFont typeface="Wingdings" pitchFamily="2" charset="2"/>
              <a:buChar char="q"/>
            </a:pPr>
            <a:r>
              <a:rPr lang="en-US" sz="4800" dirty="0"/>
              <a:t> </a:t>
            </a:r>
            <a:r>
              <a:rPr lang="en-US" sz="4800" dirty="0" smtClean="0"/>
              <a:t>Period Number: </a:t>
            </a:r>
            <a:r>
              <a:rPr lang="en-US" sz="4800" dirty="0" smtClean="0"/>
              <a:t>10</a:t>
            </a:r>
            <a:endParaRPr lang="en-US" sz="4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hQSEBUUExQWFRUVGBgUFRcYGBgeHBwaIR0aHh8YGRkcHCYfHxslGhoYIC8hIycqLS4sGB8xNTAqNyYrLCkBCQoKDgwOGg8PGikkHCQsKSkqKSkpLCkpKSwpKSksKSkpKSwpLCkpLCkpKSkpKSkpKSkpLCwsLCwpLDUpNSwpLP/AABEIAOsA1wMBIgACEQEDEQH/xAAbAAACAwEBAQAAAAAAAAAAAAAABAMFBgIHAf/EAEkQAAIBAgMFBQQHBQYEBQUAAAECEQADBBIhBQYxQVETImFxgRQyUpEzQmJygqGxBxUjksFDU3OistEWwtLwJGOjs8MlRHSDk//EABkBAQEBAAMAAAAAAAAAAAAAAAABAgMEBf/EACERAQEBAAICAgMBAQAAAAAAAAABESExAkEDYQRRcRIT/9oADAMBAAIRAxEAPwD3GqDYW8ly/ib9i7hjh2tJbuCbiOWVzcAnJop/hnSTxq/rFbK2qx2tfc4XFKl61Ysq7WWC5rbXyxZp0WHWDzmgnxW/jIbl32ecHZvez3b/AGkMGDBHdbWTvW0cwWzA6MQCBTu8O38ThhduLhUuYeyhuO5xAVyoGZslvsyDAB951mKyu0MBf9jxWzBh7pe/iLvZ3QhNnsb143Dce77qlFZgUPeJUQDM1Zb+raxAey+Dxl28ikWGtpcyF2AIbtA3ZwGyz2nDKdCOIa/C7St3FtlWE3UF1FOjFYBnKddMyz0kUvtfbXYXMMmXN7Re7CZjL/DuPm4a/RxGnGoNnBg2GF+1nxAw57TEKi5VaLedM3EZ31AAg5PAUhvvnVsFdW1duizihcdbSF2C9jfWco5ZmUetBebU2zZwyB791LSk5QXYCW1OUTxMAmB0Nc4bbli4lt0vW2S62S0yupDtDHKpB1aFbTj3T0rMbb2/fvLZNq1jbFntGXEMuHm+BkJQ20ZX7heAzBSR4STVPgtjYj2HGOLN43Ux647Drey9pcCDDt9QBczhbiwBxYg6zQegDbVjK7dtbi3cFlzmELcJUC22uj5mURxlhUK7zYU3uxGItG7LDsw65gVBLArMiADM9D0rBbL3TxCYnBq1tuzvdljsY3JcTb7e4Vbxa7dsR4WKsTuzeuYDa1pENu7ib+JNsnTOpChdT9VgCsnTU0Gs2ZvPhcSWFjEWrpQSwR1aB8Wh93x4Vzgd68JeuC1axNm5cK5wq3FJIiZAB10IPkay+x8J2uItOx2iXs2rqqt/D2LVtAygG2Wt2UD6hYCMwlQa6wGxLiYPYqi0ytYuWWvALBT/AMNeDlukuwB8TQad96MKMR7OcRa7aQvZ51zZjwWJ94jlxrvAbYVwudrQZ7t21bC3A2Yoz6A6d8KhLL9UhhyrO7n32wq+yXsPfN3t7zG6totbuB7ruLxujujusJDEMCIjhSNvA3rFvC3ms3WFjaGOu3ERCz9ndbFqtwINWH8RD3ZMGYNBtb22LKBy922otsqXCWAys2XKrSdCc6QD8Q61X/8AHGA7M3PbLGQNkLdosZomOPTXy14VlsTs67ibeNY4a6q38dgbipcTVrS+yBmK693KjEg6iCCAQRWjsbLP73v3jb7rYSxbDxoT2t8ss+XZyPu0F/auhlDKQysAQQZBB1BBHERXdUG4WEuWtmYS3dVkdLKKytxBAiCPCr+gKS2vjLtu3Nmyb7kgBA6IPvMzHRR4AnXgadqn3q2zcwuGa5ZsPfuSFREVm1P1nCAtkHEwCeQ1NBxu/vGcQ96zdtGzfw5TtEzB1hwSjI4AkEBuIBBB0qPbG8ty3iVw2HsdveNo32BuC2q282Ud4gyxaQABy1Iqr3d2jaw2FxWIuLiWuKpxGKu3sO9prpCnS2twKMqqmVUBhRlkySSrvRhxdxtq5ibOKOG9m/h9gl7Ot1ml0unD/wAUSgtgAnJIadQKDV7vbcTGYa3fQMoee60SCrFWUxpoykSNDFKWN5XOP9lfDPbBS5ct3We2Q4RkUkKrEgHtARmg+FV+6e0Gw2EwVi+jrdvNct2kyoGW2vaOhuhSACLKoGge8wnjS+0drxtiy/s+KKW7N+wzrhrxTO72CsMFgrCN3hoIoG9r76vbu4hbWGa8mDVWxL9oqESnaRbUg5yLZB1KjWJrSYLFrdtpcT3biq6yI0YAjTyNecb1bLD4nHHEWMW7uiJgzh7d0oyi3or9kMjMLxeRiJWIjuzWy2Rtdg1jC3wfaThlv3ioGRSMiMJB0ly2UAQQrdKC7ooooCiiigKKKKAooooCKKKKAoopa/tG2hylu98Ilm/lWW/KgZopL2129yy3m5Cj5DM3zWvuW+edpPDKz/nmT9KBs0lhNt2LrlLd1GYcgf06+lQ7Q2bduWXTttWVl0QAaiNeJjyNYzYG6eJXEqzKbQQyXlT6LqZnh0iasS16PRSfs94cLqn71uf9LLRmvj6tt/EMyflDfrUU5RSX7yj37dxPHLmHzQtA84pixiUcSjKw6gg/pQS0UUUFDtbe/B2bhtX7mUjLnm3cKLMEZ7gQovEHvEVLtje/C4Vgl67DFe0hUuOQkkZ2yK2VZB7xgaHpVR+0W4zYPEC3i7NpEtXFxFtlUlwVns8+abZZSQDlY98EDhXWO3sFrD4ezYVUxN+yjWrVxoFlMo/iXydQiTEcWYZRzIDT4e7buql1CrqyyjiCCrQZVhyIg6eFVX/GuE7fsDdi4XNoZkuBTcmMguFRbLSIgNM13u7hLODwmGw63VKhRatsWWbjAFjl11JhmgTAB6VnN/8AFNkS57RbuYcX8OGwqque64vL3VuhicwcK2UL9Qgka0F/tDfbB2LptXbwVlKhyVfKhaCBcuBciSCD3mHEVdhBOaBJABPMgTAnpqfmayG+G11xBfZtp0VriZcVcZlC2bTggjU63nWcq8pzGABm1Fi9bUpZDrmyZkTMMxRYGYCZIEqJ8R1oGaKKKAooooCiiigKKKhxWLW2JbmYAGpJ6KBqTQTUk+0ZJW0vaEaEgwgPRn4T4KCR0rn2Z7ut3upytA8R/wCYw4/dGnEEtTqIAAAAANABwA6CgU9hZ/pbhP2ElV9SDmPzg9KZsYZUEIoUdFAA/KuMTjkSAx1PBQCWPkokn5VD2t5/dVbY6v3m/kUx/m9KB2o72IVBLMFHiQP1pb92z79y4/4so+SZZHnNSWdnWkMrbQHqFE/OKBTaG8Vm3adw6OVBIVWBJPIaTWa2Hv5ce+EvBAjSJUEZTy4kyOVba9ZDqVYSrAgg8weVUOxdg4O3eLWWD3FnTtAxXkdB8pNWM3dWy7WskwLtuemdf0mmga+MgIgiR40qdkWuIQKeqSh+aQajRylsRs9HMle98QlW/mWDHhNR+yXF9y6T9m4Aw9CIb1JNH7wKfSoVHxL3k9SAGHmVA8aD5ku2+B7VejQr+jAZT5EDxapsNjlckCQw4owhh4x08RIPI1NbuBgCpBB1BBkHyNR4nBrcAzDhqCNCD1VhqD5UCmI3bwty72z4aw90QRca1bL6cO+VnTzr7tDd/DX2DXsPZusBlBuW0YgamAWBMSTp4mvvtD2vpO+n94Bqv+Io0j7Q06gATTytIkag0FeNgWA1krbCjD5zZRRlRSwKkhBAnKWA6Zm618tbuYVbxvLhrC3iSTdFpA8nic4XNJ86sq8e27c9ms3rz2L/AO87eLzjEdndym2cQMoW/wDR9ibBW32WbiYyzrQenYzdjCXXL3cLYuOeLPZtsx0jUlSToAPSprex7Qvi+F74tCwvRUzZsqrwEnLP3F6VLj8Cl601u4CUcZWAZlJHSVIPyNY/dHZ1oY+9cwKC3gltdi+SRbu4gOJe2vA9moZC44lyNcpoNxRRRQFFFFAUUUvjMXkAgZmY5UXqfPkANSeQHpQGLxeSFAzO3ur16knkokSfEASSAecLgspLuc1wiC3ID4UHJfzMak11hMJlkscztGdv0AHJRJgeJJkkk129yscI6oe++VQBxbUSoA4kqD6A8poLIY63lLZ0yr7xzCB5mdKX7S5d92bSfER3z91Too8WBP2RxrEbk7Hu+0h2tsqKDmzKQJjQCRxB18Na2O8W31wloMVzMxyqsxJ46nkI/pVxJeNPYbBpbnKNTxJksfvMdT6mqja++dnD3ezYOzCM2UCFnkZI1iDpUWw97GxQKpay3BqZbugfFMZjryA9RVdtncS5dvG4t1ZfV5UiD9kCdI5E+pp/Ut44aW3tq26g281yQCMik8eRPuqfBiK80tbTxXtQOZ+2zwVk8Z90rwy8o4RXqGzMALNlLSkkIIk8+p+dVG3d6rOGuhShe5ALFQug8SefhSFObSwmIezcVXtgsrAAI0zHANn084rEbt7AxIxSEI1vISSzKYiOHEZp4QDzrcf8SWfZ+2DDLlLBSQGMT3YnjIiqDZG/5uXgl1FRGMBgT3emadCOU6VYXNWO9F3E28K5VlPCSisrBZ1I7zfPkJNZzcbaV4XmH8S5bykuBLQZEESePHQanoY01O297bOHy/2hbUBCOHUmnNh7StX7We0MokgrABDcwY06fOp6PZbam9liwoJLFiYyAQ3mVaCB50zsXbdvFW89udDDKeIPj/vVfvXuycWEKsFdJAmYIMaacOFcbA3duYRDlZXZjLqQQNOGVuI4niDPhxpxi86t7uzhJa2ezc6mPdY/bTgfPRvGizjiGCXRkY6KZlW+63X7Jg8YkCazeN/aGqXSgskqpysSwzSNDAEgwZ561pMWovYdskHtEJSeEkSp+cGmGp0xKFioZSw4gESPMcRSjWDZ71sSnFrY5fat/wBU4HiIM5vOdj7OvW8UjMj28jqbjsrAKs94s3CCJ1mNemterUswl1xZvK6hlMg6giqS9uity+Ll2/iLqLc7ZLDuvZK4MqcoQMQp1AZiAQNNBT960bTG4gJU63EH/uKOvUDiOGohnUcMAQQQRII4EdQaiqXE7ttdOLFy/dyYkJbVUYr2aKsHJMgMzM8kDUZRymjd/dYYSAuIxFxFTs1t3GQooERlVUWCAIHgTV5RQFFFFAUUUUHF68EUsxgKCSfClsFZJJuuIZhCqfqJ8PmdC3jA1Ciubn8W7l+paIZvF+Kr+EQ58SnjT1BFisSLalj5ADiSdAAOZJgCoMJhjPaXPfIgDki/Cv5S3MjoABxhR2r9qfcEi0PyNz1EgfZ+8RTruACSQABJJ4AdTQUuP3xw9m72bM0gwxCyFPif9ga52nsj25BmORB3rUAFjp7zdFIPu8eBJB0Gex25N2/ea7bKqlxi4zyGAJmSsc9SBMxEwZjT3Ns4fCLbsvcgqqqBBJgCAWgGOHOr/Gf6S2fs/D7NUtcu965pmI1IHJVEmNdfSmdq7aV8M5wz57jKcgQEt0JgCVjXUxrFU29eybmMZblgZ1UZeIAaTOZJOo8eekTVtudsR8NZYXIzO2YgGY0AieulD6Y7c9rzYoBGcAz2pGsCDqcwImYiRxrR7e3GN64LiXSGIAfPrMcwREaaREacqtN6NtHC2M6qCzMFE8JgmTHgDVVuxvfdvlke3mcDMCkARMHNmbqRw+VX7TJ0u9nbv27WH7EgMCCHJEFpmf19NKr9k7m4e1e7RWZyp0BKkKfGBx86b2v7S1i4EVFYqYh2LeQ7gAPrWI3QwV8YoFFK5Zz5gwWIOjadY0668qkW9tXvNueMSyujBHAynTQj058a7wW7r4bDMtq4/aQzaZcrPGgysDHADQg+NWhxN1fetAj7Dgn5OqD86xi/tFu9tOReyn3YObL1mfejwj9ac0uRUbvYm8MWpBuFs38UQxOWe9mGpOk+Mxzr0PFbzYa3lzXV72oiT4a5QY1ka9DVmBWG3s3Tv3cS120ocPE6gEEADWSNNJ0q9plkPYvcazfu9st0hLhzkLBBnUlW5A8eB41Z4jay4NAt73QAttlHvRwUryYD0MSI4BbZuNTBYZLWIbIyzyJDSSZSBqBMHmOY1BMe3dnLtGwjWLikoxiZg9VOkg8Dw/Wov8Wux9uWsUpNsnTRlYQRPUdDX1P4DBf7JiAv2CeC/cJ0HQ6cCIpd09iNhHYXSM10AKVMrpJKzA70a+QMcDWouWwwKsAQQQQeBB5GpVjqkEHYvl/s7h7v2XP1futxHQyPrKB1grhVjackkDMjHiyePVlJAPmp+tAZxFgOpVuB+fmDyIOoPIiipKKVwF8kFX99Dlbx6MPBhB8JI5U1QFFFFAVDjMRkQtExwHUnQKPEkgetTUliO/eROSDtW89VQH1zt5oKCbBYbIgBMtqWPVjqT8ydOQgVDjznIsj68l/BBxHmx7vkWI4U7SWze8Gun+0Mr9we58xLebmgauSFOUagaDx5CvKcJtbEPiVzM7szqGQkwe8JUpwjwjSK3+0d6rFtmthx2o7oBByhjoAzcAATrroAasMHs5LcEKC0avAzMeJJPUmT61embNTvdAiSBOgk8fKsDt/dm9iMS92yM6M0SSBqAAYk6qCIkdD5lXfbCXTjGlWYEL2cAmFiIgcO8Grc7u2XTC2lu++FAIPIcgfELA9KvR3wVN8bPwK5++UAWBzYngCeA1OvQUhsPfJ8S5tC2qOdQxYlYHGRAJI00kTrqKtdq4UYoNY+oCDcfmDxCp9rgSeQMc9E9j7tWcETca5JPdDOVUAHkPExUOT+J2BbuoVvTcJ+sTqPuAaL6DXnNfdjbvWsMD2YMtxZjJ8vLypi9tFRAXvswlVSCSPimYC+JIHrpUYw11/ffIPgt/1ciT+ELUaMYzFrattcb3UBY+Q6Vmdj7+C9fFtreQOYU5p15AiBx8Kvbuw7LKVZA0gglpZtejNJB9aptmbhWrV3OzG4BOVWUR+Lr+VWYl301FUX/BeG7XtMh45sk9yfu9PDh4VYfulB7ma39xiB/J7h9Qa+G5dt+8O1Xqohx5rwb8MHopqK4vWWsqWttKKCWtuSRA+BtSunIyNIAXjWewP7Qw98I1rKjMFDZpIkwCREeccPGtPc2hZKAs6ZXle8wE8iNefIjjWfs7g20udolwnKQ1tWAKyDIDHiV+RqzGbvp1vru7dxHZta1KSCpIGhjUTpOlfdztnnCpcW8QrsQ8EiMsRIMwddD006gnQ4PFZ14ZWByup4q3T5EEHmCDzrJftFwd1uyZVLW1zTAmGMamPDn/vSfoszldb23WGDuNb1IykEchmBzjxHGeXHlWX3F2nfbE5C7uhVi+YkgdDrwMwPGauv2f2Li4Zs8hS5yA8uTachmnTqDVltDs8NF4Bbag5bgAAzKx6DiwMEc4zAcafR3ycx+HLKCvvocyefwnwYSp855CpsNfDoGHBhOvHyI5EcCKV2Xtq1iATafNHEQQR5g619w/cuunJ/4qecw4/mKt53DUaGL7lxbnIxbfyJ7p9HMeTsadqPEWA6MrcGBU+R0qLZ18tbGb3hKv8AeUlSfIkEjwIoGaKKKApPZ+puP8TlR5J3Y8swc/ipi/eCKzHgoLHyAmocAnZ2EDcVQFvOJJ+cmg52of4eUcbhFsde9oSPELmb0ptVgQNIrDpv6LmJt5rcWgxgz3tRlDERHAnTx4mNdJvDvAuEthiCzMYVQYnqSeQH9RVxNjGY3cq8+JuKmUqWkuTwzSYYccwHIdR1rRb1bdfB2rSWwCzAjM2sBQBw5kyPzqfdPbi4hbhgq+fM446HRYPgqhfTxrneG7hr7Jh3dDczqOMFeZ15EgZY6sNKv9TOOEW5W2WxAulwO0DKWYcCCIAA5RlOnjPM1Sb5bfxCYo20draoFK5dJkA5j11kdNPOtpsrZFvDpktLAJkkmST1JqA4C3fuu1xFdUPZpmAIkasRP2jl/AetTeTLjnda+XwlpmEEgk+PePePi3vE8yZrN/tAwV25dt5AzqEPdUElTPvEDgDoJ+yelbW9dW2hY6KonToOQH9KiwGHKgs/0j95/Doo8FGnjBPEmmrZsxT7j7OuWcMe0XKWcsARBAgDX1B0PWr3EYlUEuQBwHiegHM+A1rjGYrIBAzMxyovCT4nkANSeg5mAY7GDCE3LhDPGrnQAcwo+qv6xqTxqE4LbRxl5rNzsbTBsrZWaFMxxVdWnoGArA7qPf8Aa17PMTJ7QEkAjnnMH8+cVrsTvsh0w9tr4/vJCWvR21YfaRWHjS43uxA1OFtRzy4hifQNYUfMitSVyz8f5PLmStB+8wv0qtb+00Ff51JA/FFOg1T7K3otX27PvWrpBItXAAxA4lCCVcDnkYxzimHsmx3rY/h8Xtj6o+K2P1QceWujZYssuVjN99jXmxRdbbOrhYKqTBAggwOOnPw6Vq90rTLg7aue8Mwj4e8e6fEcI5RHKrZHBAIIIOoI4EdRSbjs7oYe5dOVvB47reoGU+ITxq6zJzrJb9bUu2sQots1sG2CWUkFu82hPQf8x61f7n7RuXsKGu6sGZQ3xAc/1HpVpi8BbugC4iuBqMwBjymotljKrWv7o5R9zivyU5Z6qaaZyx22t77tnFXFshQoYZgwnMwABPERIAGnwg8zVxtvBNj8Fbe33WOW6FJ0OhBWfXQ/71JvLu9h2V77iGUZic0Bo5NrzjLPHUVbbMx9m4n8FlZVhYXl0EctKJn7ZzcfYFyy917kA/R5AZ6NJI04FYjqa0W09Alz+7YE/dPdafABs34RWc2hvqljFXFVC47quQQO8syQI10IGse7Vxt3bNtMGbpBdbigKBpOcaa8tJPpS6TIuKSw/dv3F5MFuDzjK3+lD+KqbdXe72ljadcrhcwIOjRAOnI6zV1itL1puue381zfrbHzqLLpyiiiik9r/QOPiGT+bu/1psilNq+4P8Sz/wC6lOCgyOD3IsjFMZYpbKsEMRJkwTxKjT+tWe9uxlv2CWJU2gzqR4DUEdDH5Cn8F9Je/wAQD/07f+9Z3fXeZrJ7BFHfSXJngZEASNdDrV5rNyRabtbtLhFbvZ3eMxiBAmAB6msTit0cScS1sLMktnkRlJPeOs9dOMg8a22xt4u2wjX2WCgbOB1UT3Z6iKzeyN93fFjOi5bpS3AmV1bKZnXV9dPlVmpcW2+e3buGS2tswzzLkA+7HAHSTNfdxNsPetur6lGnN1zFiZ8Zk+tWu8WCS5hrmdQ2VGdZ5MFMEGmMHgbeHtlbahVEsQJ+ZJ1J86nprLrjHd57adWzt5Jr/r7Ona88s7+3GxKuyLk1QKJkKxWTM6t3RyjSvQiaWYS6TwYz3HuHkTbTwCmGPmXB8wi1lt4cd7Vea1/9vZOVxyu3RqQ3W2mgjm+YH3NdTssxhrZ/8tWPnlBP5zWE2IScNaY6s6LcY9WfvsfVmJ9a14x3vwvinn57fR2is5gj/wDWMR/+NZ/1NTW8m27mH7AW7YuteuiyFLZeKsQZ1gSBJg6TpXI9ifJMtq0xOFW4uVhzDAgkFWHBlYaqwOoYaitHurthrqvaumb1mAzQBnQzkuwNATDAgaZkaBEVl9mm9k/8R2WeT9Fny5dI9/WeP5U9se5lx9kj+0t3rZ9Mjg+mVv5zWfKcOp+Z8c8/j/37jVYIZHe1yEOngrTKjyYHyDKOVTY7D57bKNCR3T0YaqfRgD6VFiNL9o9VuL88rf8ALUW8G1vZsO1wDMRAUcpJgT4c64ninMJiM9tXGmZQ3zE157tfe6+mLuFCFCt2eUqDIQtGadeJY6Rxq03N3qe5cFh1WIJQqCIjWDqdI4eXOrjamwrD37TtbUszw3HWEciRwOqjjV67Z76QbyYK5i8EhtjvHJdyTx7vuyeYzTr0qs3C2Jdt3HuuMqwbYBOpIbXQdCpHrWp2vtAWLD3SJyCQOp4AfMispurve73xZdVi4zlSs6MZYgyTI41fRc1NtvclHxAcXCouv3xAMEhmJBnmRzHFvStDjdh27uHFgghAFCxxGXgQetZ7fHelrN1bVtVlctws08dYAAI5cfOr/d7a/tNhbkZTJVhykdPDnU5Jmq/dbdu3hy7glnlrcmNADyA6jKTVttP3UPMXLcerhT+TGjA+/e/xP/jtn+tG1vovJrZ+TqajRyiiigT2r9GPB7R+VxDTlKbXH8C5HEIxHmBI/MCmlMiaBTB/S3h9pW/yIP8AlNV29OwbV601xwQ9tGIIMaAEweon9asU0xDfatoR+Fnn/UtUu/e1rlmyqpp2hZWaJ0jgJ5mfyNWJel5gdmW7VoWkXuCRB1meMzxmqHAbuYWzjDHvBVe2jODDEvMDiYAWJnjNc7i7cu31uLdObJlIaBOs6GOPCsljtiYn2oqUc3GclXgwTJIYNw4CfCPCrjNrcb4bcWxZyZczXQ6ATECILHykaVNu1vEMWjHLkZCAyzI14EGBpoflX3bu7i4q2odirpwYeMTI6GB8q43V2OmHtuBJfOwcn7JIGnIZYb8VTjF50sN1MOmLRghgh3Cz3QwKRA9WMcNK0lJbU0Vbn90wc/dghvkjMfMCnAajRPZP0CL8A7M+ad0/6fzrDbLtG3b7E+9YJsN+DRW/FbyOPBxW4J7K7J9y6Rr0uQBr4MAAPFerCqneTYDs/tFgTcgLdtyB2ijgVJ0F1ZMEwGBykjusuvG47f4nzT4vPnqsDjMLirWPuX7NhLyXLNu3reFsgqWJ4q08akxGFxOIbCvcsraNnEdoyi6H7nZsM05RrmaIjlV5hsYrkgHvL7yMCHXwZD3h6jypiK5XsTwlmy8Xn0+Uxu7Z7THZvq2LTSft3CuUeYRHJ8Li9ar0vNdc28Oou3Box/s7fjdcaD7g7x5CJI1+ytnJg7BBaTrcu3CNXc8WIHkAFHABVHAVjyvp0/zfn8f8/wDOd+zFzXEKPgRmPgWKhfyW58qlxuDS7bZLgzK2hH/fOajwFowXcQ1w5iPhHBV9Bx5SWjjRtRz2eUGGuHs18zxP4VzN+GuN5Cs3Y3ftWUF1AczrMkzCnUAekT5VU7Y34VcSFFsstlzJzQSYZTAjlmPPWOVbJEAAA0AEAeFZLGblW7+KuMHZVlS4EauZLAHlplPP36s+2bvppnNu9ZloNt0kzoMpE69NKpN2N38OhN633mDXFU5gQAGI0jmVA16Hxr7vlgHOCyWh3UKllHwKDp4x3T6VU/s+2deS5cdlZLZWO8CMzSIIB6DNr409Htd7ybv2r7WywIcsEzKYOXUkHiOANW2AwKWba27YhV4D9ST1mvPt4d6MQMWwVsgtOQiwI0lZMjWQT6H1r0HZ+JNyzbciC6KxHQkAxSkstR4D3rx63D+Sov8ASjav0fm9ofO4go2V9HPxNcceRdiP8pFG0dezX4ri/wCWX/5KjRyiiig+MJFKbJP8FAeKjsz5qSp/NTTlJYTu3bidSLq+REEfzKSfvig+4vu3bT+LWz5MJH+ZFHrUuMwSXUKXFDKeR/Xzr5tCwXtsF973l+8CCvpmArvDXw6K44MAR68j40COxsKlntLSKFyuWAHEqwBB8YMrP2Kr989uezpbCrLs2ZSeAykEz5zljoTWJ2xbv+2Pmz9rnOQiZ493IenCIr0TaewUxVpFvSGUA5liQYExpEHp4CrjO70X3V3jOLRsyhXQiY4EGYInUcDpSm2N6reFxLLlL5gpcCBlbhOvElMun2R1r7s+5htns9l3yliHDGSWBEd6BpBDcgII5zUW3tzBirvbW7oXOFzaSDoAGUg9Ipwc40mAxq3rS3E1VhIn8wfEGRSB2lbwoyXmCqPoiZMr8OmsroPLKesSbv2Basizwa1owPMkk5x9ltSPUcQaot+N3r190uWhnhchWQCNSZEnWZ/IUW7jUW7lu/bkFXtuI01BHSoFd7OjBrlvkw1ceDLxb7yyeo4sandPDNhbXZ3+4zvmWSCuoAy5hoG04HjOk6xpahFXjcJhMSma6tq6qAnMwUlOZ73FT8qzuy8Nsy9d7NbZY/VF03WVo6K7FeHIitRtXZCX0ZWVczKVD5QSviDxrJbF3CuJfDXihRDMAk5uggjh1mrF/wBeU6a0Ym1ZAt2wJUQtq2BI/CuijxMDxot4VnYPdgRqlsGQD8TH6zfkOU+9TVmwqCFUKOgAA+Qr7evKilmIUDiSYA9agU2htqzYIF24qluAMz5wOXjXzBt2r9t9QAra8QeNz1gAeAn60Vjt5937+Ivm9atsyMAADCkQInKxBCnjrrxkDnrd29nNYwyW3MsJJjgJJMDymqkt0tvBvXbwrKpVndhmgQIHCST5H5Uxu5jVvWO0UyXZmfwadV8gIA8AKp94N2/bbxe2wXIOzLESGIJkCPhkgnrp9U1YYG1Z2dhwty4BJJLEHvMeiiTwA+VE51R7y76Mt17CIpQHI5JMt8QEcBErOtbDZ+NF60lxdA6hoPKeVZs7uYfHXGxAZgpaBkI70CCzSCQSdI00APOpN9sOyYJUsghFKqwX4IIA8py0Oez52RZv4h7j21bJkQEjiQJJPI6Mo1n3TVjj7+S07DiFOUdW5D1MCsd+zhLoNw6i1AieGefq+kzHhWsxveuW7fj2jeSxH+cofwmlWcmMLYCIqDgqhR6CKgvd6+g5IrOfMwq/kbnypyksD3nuv1bs18kkH/1DcqKdooooCksf3WS78Jyt9xoBPowRieimna5u2wylWEgggjqDxFB1VYMalh2S46orE3LZYgDU95deYbvfjHSmNnXTlKMZe2cpJ4kfVf1WJ8cw5Vid9Nh33xRdUa4rBQuUExAgggcNZPTWrEtxvMRaV0Kn3WESDy6g/nNZ/Z2+9lnW0xOYnJ2kDIxmARrIDaHUaT605uxhSMFbRzJysCOgJPd8CvukciI5VmV/Z/ct3M2ZXtoQ0CQ7AGYAiM0ePy5OEu+nW9W6d+5iWuW1zq+X6yjLAAgyRppOlajdu2LeGt2y3eSUYHiGkkr6Tp1EEaEVZWbwdQymQRINea764W77YxZSQ2XsyAYIgaDxmfH8qvZeOWx3sxZsWe2T6RSFU8oJ1DDmP6xVRudvTevXjaukOCpYNlAIiOMQI1q62MouYJUxEMQuS6G4gjk06hgMvjz8akwm7OHtg9mmQnUOGbMPJiSY8OB5g1DnVncthgQwBB0IIkEdCKU9gZPorhUfAwzr6ahh5BoHSqzbu27uEtSwW5Jyo3DXU99R4A6qRJ5CoN097GxLNbuKocDMCswRMEQSdRI5/pTF30stobQvWrLubStlVmBVyeA4lSo08ATWO2BvbiWxKqzG6HMFIUddVMCI+UTXolxgASYAAkzwjx8KotiXMCbrez9n2mvAEGOeWREfdpEvaym+3K3b8SWc/KFA+Zrq1s5QwZybjDgWjT7qgBVPiBPiaaZoEnhWDH7R37X6NeynhrnjrMxPOI9edMW3G5xF7IjNE5QWgc4ExXnWE30xFy8qs3cuMqlVABAJA7jcZjnPy4jd+yPc+lIC/wB2hMH77aFh4AAcjmpezu5hbV0XRbVXnTUwD9lSYB8hSFlWVtFRQAAqqIA5AVkt9tkviLidj32RTmUEaAkQZJAkwdOgqH9ojO2RVkosm4BJgmMpeNBImJ8ad/Z7YuLYfOCFLSkiDwAJ8tB8jT7S88Ot2cCcDhbj4g5ZOYrxjQADTixPTwqXZ28drGXlRcyhJuZWAliOEQSIX3ushSOBp3eXCi9Z7Ae/cIy+GUglj9kaT5gcSKqN2NzHw97tbjqSoIULPPSSSBynTxocziNNisbbtCbjqgOgLMB+tQbNOfNe5XICf4YnL8yWb8YHKslv5sy7cxCG2rXALY7qgkr3jqQOAPXnlPSr/c3Z9yzhQt3QlmYKfqgxp85MeNMXeVpjsQUtkjVuCjqxMKPViK7wmHCIqDXKAJ5nxPiTr60sf4l77Nn87hH/ACof846U9UUUUUUBRRRQJY5ShF1ROUQ4HNP6lT3h+ID3qbVgQCDIOoIrqkLR7F8h+jc/wz8LH+z8AT7v8undBAvfwXL/ANm/0n2W/vPunQN0gNp3jT9fCJqvRvZzlP0J0Vv7v7LfY6HlwPKg873gxl5MZcGZ0IuEoFJGhOhUDqIPiSa9L2XfL2LbNBZkUtHCYE8PGana0pIJAJHAxqPI1mt7sc+EQPYJU3WIbQFZicwB4OfkdZBMEXtnM5V37RMFcLW3VSUiGIH1p0zR4HSeGvWm9zMUbGGIxGa2hJa2XBC5Y1E8tZIBiZ0mutyN4ruILpdOYqAwaADExBjT/s1oNsYDt7Fy1OXOsA9DxHpIp9E/apO1MJjwbGYk+8sgqdPrISOIE6dJ040zsvdPD2AQFz5ok3IbhyGkD5Vndgbk37d8XHZUySVIOaTBHDTTXz/UQb37bxNu/wBn2hQKoINuVzTz4k+ETGlX6ib7rWbU2Atyy6IWQspA775Z8VzRHLhWV3d3NvriFa6OzRJJIfU6EQpQyOPHTSrvZm8VwYEXrlt2IVjmAWGiYJgyJgSY6mqbYm/N58Qq3AGVzEKsEHll119aclzhshsm1xKBz1clz6FyaqjuThhd7UhgAc+QkZBz6THhMelU2+23r6uiJ2llSuadAWMxxUnQaaSOOvKn93bt/F4NluXAFOa1myyzCOMzGkkcDw61F2W4sMNvjhXcoLkHkSCAfIn/ALNY7fS3duYnOUuG2wAtSrcIEgDiDmkwYPDwp/Y2415MSjXCoS2weQZLQZAAjTXrW9q9JzZyqt18K6YW2Lgh4JaeOpMZvtZYmdaqf2g424llAjFQzHPBgwAPXLJ19Bz1pNrb64hcQ4RgqI7KFygggGO8eOsciK2+y7ANsOwJa6qs5bUmROXoAJOg048ySZ0vfDNfs6u3GF0tLL3QrHXXvd0E8hMxynxrW4vFBFmJJOVVHFm5AfrPIAk6A0X76Wk4QOCqo1J5KoHEmosJhmLdpc98iFXki/COpOknnA5AVKsmO8FhSoJYy7HM58eg+yBoPLqSaMdiSi90S7HKg6t4+AAJPgDU168EUsxgASTSuDtFm7VxBIhFP1E4wftGAT5AfVklT4TDC2gUGeZJ4kkyWPiSSfWpqKKAooooCiiigK4vWQ6lWEgiCK7ooEcPfNthbuGZ0tufrfZb7Y/zcRzAdZQRB1B41xfsK6lWEg8R/wB8/GkxfazpcJa3yuHivhc/6+HWOLAZGs+6C9r4Rqyfd+Jfs8RynRRLesWsTahgtxG/p+YIPqKbmlL2z+8Xtns3PEgSG++vPz0PiKCGxu/YRcqWwusggkMD1DzmBjTjWF3o2tiLeJZO1uAJGWDlkROY5YB4nWOVb394FNLy5PtjVPUxK/iAHiarsVvBgmvBHKMwMBikqD0zxA+cVYzYn2NtsNYtm8clxlE5gVDHqpIAMiDp1pLEbyYK9eFq4A8HKrsgKz4E8p5xFaNkBBB4HQ1gk/Z1c7aC69kDx1zZekRExzn/AGpC63htLlywMsREaRwiOkVQ7F2ZgVvE2CjXBOgfNl5HKJ9JpzaOx2azcRLtwFlYAFpEkcCWBMetYvd7djEjEoWV7QQyz6dDovEGeHMUhe272ybItFsQqlF17yg68NB15aUjsfejDXAVQi2EHusAgjqNYia+7b3c7eyydo+bQqWYxI6qIH5aVWbq7nPh7pu3SpIBChZPHmSQOX609HOoN99u3AtsWWdUaczgMsnSAGgSIk6Gpdy7lzE2m7Z3ZEbKsn3tNQze8wGmhMa6zWj2vibNu0Wv5cmmjCZPIBYMmldnbwYZrf8ACYADQIFIbyVAJPoDT0e0l7drDO4drKFhHUDThKjQ+opnE44KcqjPcIkIOnVjwVfE+knSo8125w/hJ1MG4fIaqvrJ8BTGGwi2xCiJMk6kk9WJ1J8TUaRYbBnNnuENc4D4VHwoP1J1PlADNy4FBJIAAkk6ADqT0rjE4pbayxgcBzJPIADUk9BrS1vDtcIa6IUGUt+PJnjQsOQGgOupggPlpDeYOwIRTNtCIJPK445fZU8OJ1gK/RRQFFFFAUUUUBRRRQFFFFAUUUUCHsbWtbMZedo+7+A/U8tV8BJNTYfHq5y6q/Eo2jeY5EeKkjxpmosRhVuCHUEcR4HqDxB8RrQS153iP2f3zeIBXsyxOcnUKTzXjMenjW39nup7jhx8NyZ9Lg1/mDHxo/eYX6RHt+JEr55lkAfeirLiWa+LavIIDJcA0GYFT6sMwP8AKK69tce9ZfzUoR6d4N+VMWcQriUYMOqkEfMVJUUn+9F+G6P/ANV3+ikUfvROlz/+N7/opyorWKRiVVlJHEAgkeYHCgg/eQPu27rfgZf9eUUe03T7toL/AIjgfkgf9RTlFBm95t372JtAdopZTmVQuVToQdSSZ10Og8OkO5m7NzDl3uwGYBQoM6TJJPDpWiv7QtoYZwDyWe8fJRqfQVF7Y7fR2zHxXO6P5dX9CB51dTOdO0i20c+lkZzwLz3B+L6x8FnoStH7tz/TMbn2Yyp/JJn8RanQI4VFLYfAw2dznufEeXgg+qPzMCSYpqiigKKKKAooooCiiigKKKKAooooCiiigKKKKAooooFr2zrbmWRS3xRDfzDX864/dse7cur+Mt/rzU5RQVW0dn3jZuC3ecsVYLItjWOoUR51hd2di4gYpIR7eU95ipAAjUaiDPCK9Poq6lmk/YX537noLQ/+Ofzo/dSH3i7/AHncg+azl/KnKKiorGFRBCKqjooA/SpaKKAooooCiiigKKKKAooooCiiig//2Q=="/>
          <p:cNvSpPr>
            <a:spLocks noChangeAspect="1" noChangeArrowheads="1"/>
          </p:cNvSpPr>
          <p:nvPr/>
        </p:nvSpPr>
        <p:spPr bwMode="auto">
          <a:xfrm>
            <a:off x="0" y="-1074738"/>
            <a:ext cx="2047875" cy="2238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hQSEBUUExQWFRUVGBgUFRcYGBgeHBwaIR0aHh8YGRkcHCYfHxslGhoYIC8hIycqLS4sGB8xNTAqNyYrLCkBCQoKDgwOGg8PGikkHCQsKSkqKSkpLCkpKSwpKSksKSkpKSwpLCkpLCkpKSkpKSkpKSkpLCwsLCwpLDUpNSwpLP/AABEIAOsA1wMBIgACEQEDEQH/xAAbAAACAwEBAQAAAAAAAAAAAAAABAMFBgIHAf/EAEkQAAIBAgMFBQQHBQYEBQUAAAECEQADBBIhBQYxQVETImFxgRQyUpEzQmJygqGxBxUjksFDU3OistEWwtLwJGOjs8MlRHSDk//EABkBAQEBAAMAAAAAAAAAAAAAAAABAgMEBf/EACERAQEBAAICAgMBAQAAAAAAAAABESExAkEDYQRRcRIT/9oADAMBAAIRAxEAPwD3GqDYW8ly/ib9i7hjh2tJbuCbiOWVzcAnJop/hnSTxq/rFbK2qx2tfc4XFKl61Ysq7WWC5rbXyxZp0WHWDzmgnxW/jIbl32ecHZvez3b/AGkMGDBHdbWTvW0cwWzA6MQCBTu8O38ThhduLhUuYeyhuO5xAVyoGZslvsyDAB951mKyu0MBf9jxWzBh7pe/iLvZ3QhNnsb143Dce77qlFZgUPeJUQDM1Zb+raxAey+Dxl28ikWGtpcyF2AIbtA3ZwGyz2nDKdCOIa/C7St3FtlWE3UF1FOjFYBnKddMyz0kUvtfbXYXMMmXN7Re7CZjL/DuPm4a/RxGnGoNnBg2GF+1nxAw57TEKi5VaLedM3EZ31AAg5PAUhvvnVsFdW1duizihcdbSF2C9jfWco5ZmUetBebU2zZwyB791LSk5QXYCW1OUTxMAmB0Nc4bbli4lt0vW2S62S0yupDtDHKpB1aFbTj3T0rMbb2/fvLZNq1jbFntGXEMuHm+BkJQ20ZX7heAzBSR4STVPgtjYj2HGOLN43Ux647Drey9pcCDDt9QBczhbiwBxYg6zQegDbVjK7dtbi3cFlzmELcJUC22uj5mURxlhUK7zYU3uxGItG7LDsw65gVBLArMiADM9D0rBbL3TxCYnBq1tuzvdljsY3JcTb7e4Vbxa7dsR4WKsTuzeuYDa1pENu7ib+JNsnTOpChdT9VgCsnTU0Gs2ZvPhcSWFjEWrpQSwR1aB8Wh93x4Vzgd68JeuC1axNm5cK5wq3FJIiZAB10IPkay+x8J2uItOx2iXs2rqqt/D2LVtAygG2Wt2UD6hYCMwlQa6wGxLiYPYqi0ytYuWWvALBT/AMNeDlukuwB8TQad96MKMR7OcRa7aQvZ51zZjwWJ94jlxrvAbYVwudrQZ7t21bC3A2Yoz6A6d8KhLL9UhhyrO7n32wq+yXsPfN3t7zG6totbuB7ruLxujujusJDEMCIjhSNvA3rFvC3ms3WFjaGOu3ERCz9ndbFqtwINWH8RD3ZMGYNBtb22LKBy922otsqXCWAys2XKrSdCc6QD8Q61X/8AHGA7M3PbLGQNkLdosZomOPTXy14VlsTs67ibeNY4a6q38dgbipcTVrS+yBmK693KjEg6iCCAQRWjsbLP73v3jb7rYSxbDxoT2t8ss+XZyPu0F/auhlDKQysAQQZBB1BBHERXdUG4WEuWtmYS3dVkdLKKytxBAiCPCr+gKS2vjLtu3Nmyb7kgBA6IPvMzHRR4AnXgadqn3q2zcwuGa5ZsPfuSFREVm1P1nCAtkHEwCeQ1NBxu/vGcQ96zdtGzfw5TtEzB1hwSjI4AkEBuIBBB0qPbG8ty3iVw2HsdveNo32BuC2q282Ud4gyxaQABy1Iqr3d2jaw2FxWIuLiWuKpxGKu3sO9prpCnS2twKMqqmVUBhRlkySSrvRhxdxtq5ibOKOG9m/h9gl7Ot1ml0unD/wAUSgtgAnJIadQKDV7vbcTGYa3fQMoee60SCrFWUxpoykSNDFKWN5XOP9lfDPbBS5ct3We2Q4RkUkKrEgHtARmg+FV+6e0Gw2EwVi+jrdvNct2kyoGW2vaOhuhSACLKoGge8wnjS+0drxtiy/s+KKW7N+wzrhrxTO72CsMFgrCN3hoIoG9r76vbu4hbWGa8mDVWxL9oqESnaRbUg5yLZB1KjWJrSYLFrdtpcT3biq6yI0YAjTyNecb1bLD4nHHEWMW7uiJgzh7d0oyi3or9kMjMLxeRiJWIjuzWy2Rtdg1jC3wfaThlv3ioGRSMiMJB0ly2UAQQrdKC7ooooCiiigKKKKAooooCKKKKAoopa/tG2hylu98Ilm/lWW/KgZopL2129yy3m5Cj5DM3zWvuW+edpPDKz/nmT9KBs0lhNt2LrlLd1GYcgf06+lQ7Q2bduWXTttWVl0QAaiNeJjyNYzYG6eJXEqzKbQQyXlT6LqZnh0iasS16PRSfs94cLqn71uf9LLRmvj6tt/EMyflDfrUU5RSX7yj37dxPHLmHzQtA84pixiUcSjKw6gg/pQS0UUUFDtbe/B2bhtX7mUjLnm3cKLMEZ7gQovEHvEVLtje/C4Vgl67DFe0hUuOQkkZ2yK2VZB7xgaHpVR+0W4zYPEC3i7NpEtXFxFtlUlwVns8+abZZSQDlY98EDhXWO3sFrD4ezYVUxN+yjWrVxoFlMo/iXydQiTEcWYZRzIDT4e7buql1CrqyyjiCCrQZVhyIg6eFVX/GuE7fsDdi4XNoZkuBTcmMguFRbLSIgNM13u7hLODwmGw63VKhRatsWWbjAFjl11JhmgTAB6VnN/8AFNkS57RbuYcX8OGwqque64vL3VuhicwcK2UL9Qgka0F/tDfbB2LptXbwVlKhyVfKhaCBcuBciSCD3mHEVdhBOaBJABPMgTAnpqfmayG+G11xBfZtp0VriZcVcZlC2bTggjU63nWcq8pzGABm1Fi9bUpZDrmyZkTMMxRYGYCZIEqJ8R1oGaKKKAooooCiiigKKKhxWLW2JbmYAGpJ6KBqTQTUk+0ZJW0vaEaEgwgPRn4T4KCR0rn2Z7ut3upytA8R/wCYw4/dGnEEtTqIAAAAANABwA6CgU9hZ/pbhP2ElV9SDmPzg9KZsYZUEIoUdFAA/KuMTjkSAx1PBQCWPkokn5VD2t5/dVbY6v3m/kUx/m9KB2o72IVBLMFHiQP1pb92z79y4/4so+SZZHnNSWdnWkMrbQHqFE/OKBTaG8Vm3adw6OVBIVWBJPIaTWa2Hv5ce+EvBAjSJUEZTy4kyOVba9ZDqVYSrAgg8weVUOxdg4O3eLWWD3FnTtAxXkdB8pNWM3dWy7WskwLtuemdf0mmga+MgIgiR40qdkWuIQKeqSh+aQajRylsRs9HMle98QlW/mWDHhNR+yXF9y6T9m4Aw9CIb1JNH7wKfSoVHxL3k9SAGHmVA8aD5ku2+B7VejQr+jAZT5EDxapsNjlckCQw4owhh4x08RIPI1NbuBgCpBB1BBkHyNR4nBrcAzDhqCNCD1VhqD5UCmI3bwty72z4aw90QRca1bL6cO+VnTzr7tDd/DX2DXsPZusBlBuW0YgamAWBMSTp4mvvtD2vpO+n94Bqv+Io0j7Q06gATTytIkag0FeNgWA1krbCjD5zZRRlRSwKkhBAnKWA6Zm618tbuYVbxvLhrC3iSTdFpA8nic4XNJ86sq8e27c9ms3rz2L/AO87eLzjEdndym2cQMoW/wDR9ibBW32WbiYyzrQenYzdjCXXL3cLYuOeLPZtsx0jUlSToAPSprex7Qvi+F74tCwvRUzZsqrwEnLP3F6VLj8Cl601u4CUcZWAZlJHSVIPyNY/dHZ1oY+9cwKC3gltdi+SRbu4gOJe2vA9moZC44lyNcpoNxRRRQFFFFAUUUvjMXkAgZmY5UXqfPkANSeQHpQGLxeSFAzO3ur16knkokSfEASSAecLgspLuc1wiC3ID4UHJfzMak11hMJlkscztGdv0AHJRJgeJJkkk129yscI6oe++VQBxbUSoA4kqD6A8poLIY63lLZ0yr7xzCB5mdKX7S5d92bSfER3z91Too8WBP2RxrEbk7Hu+0h2tsqKDmzKQJjQCRxB18Na2O8W31wloMVzMxyqsxJ46nkI/pVxJeNPYbBpbnKNTxJksfvMdT6mqja++dnD3ezYOzCM2UCFnkZI1iDpUWw97GxQKpay3BqZbugfFMZjryA9RVdtncS5dvG4t1ZfV5UiD9kCdI5E+pp/Ut44aW3tq26g281yQCMik8eRPuqfBiK80tbTxXtQOZ+2zwVk8Z90rwy8o4RXqGzMALNlLSkkIIk8+p+dVG3d6rOGuhShe5ALFQug8SefhSFObSwmIezcVXtgsrAAI0zHANn084rEbt7AxIxSEI1vISSzKYiOHEZp4QDzrcf8SWfZ+2DDLlLBSQGMT3YnjIiqDZG/5uXgl1FRGMBgT3emadCOU6VYXNWO9F3E28K5VlPCSisrBZ1I7zfPkJNZzcbaV4XmH8S5bykuBLQZEESePHQanoY01O297bOHy/2hbUBCOHUmnNh7StX7We0MokgrABDcwY06fOp6PZbam9liwoJLFiYyAQ3mVaCB50zsXbdvFW89udDDKeIPj/vVfvXuycWEKsFdJAmYIMaacOFcbA3duYRDlZXZjLqQQNOGVuI4niDPhxpxi86t7uzhJa2ezc6mPdY/bTgfPRvGizjiGCXRkY6KZlW+63X7Jg8YkCazeN/aGqXSgskqpysSwzSNDAEgwZ561pMWovYdskHtEJSeEkSp+cGmGp0xKFioZSw4gESPMcRSjWDZ71sSnFrY5fat/wBU4HiIM5vOdj7OvW8UjMj28jqbjsrAKs94s3CCJ1mNemterUswl1xZvK6hlMg6giqS9uity+Ll2/iLqLc7ZLDuvZK4MqcoQMQp1AZiAQNNBT960bTG4gJU63EH/uKOvUDiOGohnUcMAQQQRII4EdQaiqXE7ttdOLFy/dyYkJbVUYr2aKsHJMgMzM8kDUZRymjd/dYYSAuIxFxFTs1t3GQooERlVUWCAIHgTV5RQFFFFAUUUUHF68EUsxgKCSfClsFZJJuuIZhCqfqJ8PmdC3jA1Ciubn8W7l+paIZvF+Kr+EQ58SnjT1BFisSLalj5ADiSdAAOZJgCoMJhjPaXPfIgDki/Cv5S3MjoABxhR2r9qfcEi0PyNz1EgfZ+8RTruACSQABJJ4AdTQUuP3xw9m72bM0gwxCyFPif9ga52nsj25BmORB3rUAFjp7zdFIPu8eBJB0Gex25N2/ea7bKqlxi4zyGAJmSsc9SBMxEwZjT3Ns4fCLbsvcgqqqBBJgCAWgGOHOr/Gf6S2fs/D7NUtcu965pmI1IHJVEmNdfSmdq7aV8M5wz57jKcgQEt0JgCVjXUxrFU29eybmMZblgZ1UZeIAaTOZJOo8eekTVtudsR8NZYXIzO2YgGY0AieulD6Y7c9rzYoBGcAz2pGsCDqcwImYiRxrR7e3GN64LiXSGIAfPrMcwREaaREacqtN6NtHC2M6qCzMFE8JgmTHgDVVuxvfdvlke3mcDMCkARMHNmbqRw+VX7TJ0u9nbv27WH7EgMCCHJEFpmf19NKr9k7m4e1e7RWZyp0BKkKfGBx86b2v7S1i4EVFYqYh2LeQ7gAPrWI3QwV8YoFFK5Zz5gwWIOjadY0668qkW9tXvNueMSyujBHAynTQj058a7wW7r4bDMtq4/aQzaZcrPGgysDHADQg+NWhxN1fetAj7Dgn5OqD86xi/tFu9tOReyn3YObL1mfejwj9ac0uRUbvYm8MWpBuFs38UQxOWe9mGpOk+Mxzr0PFbzYa3lzXV72oiT4a5QY1ka9DVmBWG3s3Tv3cS120ocPE6gEEADWSNNJ0q9plkPYvcazfu9st0hLhzkLBBnUlW5A8eB41Z4jay4NAt73QAttlHvRwUryYD0MSI4BbZuNTBYZLWIbIyzyJDSSZSBqBMHmOY1BMe3dnLtGwjWLikoxiZg9VOkg8Dw/Wov8Wux9uWsUpNsnTRlYQRPUdDX1P4DBf7JiAv2CeC/cJ0HQ6cCIpd09iNhHYXSM10AKVMrpJKzA70a+QMcDWouWwwKsAQQQQeBB5GpVjqkEHYvl/s7h7v2XP1futxHQyPrKB1grhVjackkDMjHiyePVlJAPmp+tAZxFgOpVuB+fmDyIOoPIiipKKVwF8kFX99Dlbx6MPBhB8JI5U1QFFFFAVDjMRkQtExwHUnQKPEkgetTUliO/eROSDtW89VQH1zt5oKCbBYbIgBMtqWPVjqT8ydOQgVDjznIsj68l/BBxHmx7vkWI4U7SWze8Gun+0Mr9we58xLebmgauSFOUagaDx5CvKcJtbEPiVzM7szqGQkwe8JUpwjwjSK3+0d6rFtmthx2o7oBByhjoAzcAATrroAasMHs5LcEKC0avAzMeJJPUmT61embNTvdAiSBOgk8fKsDt/dm9iMS92yM6M0SSBqAAYk6qCIkdD5lXfbCXTjGlWYEL2cAmFiIgcO8Grc7u2XTC2lu++FAIPIcgfELA9KvR3wVN8bPwK5++UAWBzYngCeA1OvQUhsPfJ8S5tC2qOdQxYlYHGRAJI00kTrqKtdq4UYoNY+oCDcfmDxCp9rgSeQMc9E9j7tWcETca5JPdDOVUAHkPExUOT+J2BbuoVvTcJ+sTqPuAaL6DXnNfdjbvWsMD2YMtxZjJ8vLypi9tFRAXvswlVSCSPimYC+JIHrpUYw11/ffIPgt/1ciT+ELUaMYzFrattcb3UBY+Q6Vmdj7+C9fFtreQOYU5p15AiBx8Kvbuw7LKVZA0gglpZtejNJB9aptmbhWrV3OzG4BOVWUR+Lr+VWYl301FUX/BeG7XtMh45sk9yfu9PDh4VYfulB7ma39xiB/J7h9Qa+G5dt+8O1Xqohx5rwb8MHopqK4vWWsqWttKKCWtuSRA+BtSunIyNIAXjWewP7Qw98I1rKjMFDZpIkwCREeccPGtPc2hZKAs6ZXle8wE8iNefIjjWfs7g20udolwnKQ1tWAKyDIDHiV+RqzGbvp1vru7dxHZta1KSCpIGhjUTpOlfdztnnCpcW8QrsQ8EiMsRIMwddD006gnQ4PFZ14ZWByup4q3T5EEHmCDzrJftFwd1uyZVLW1zTAmGMamPDn/vSfoszldb23WGDuNb1IykEchmBzjxHGeXHlWX3F2nfbE5C7uhVi+YkgdDrwMwPGauv2f2Li4Zs8hS5yA8uTachmnTqDVltDs8NF4Bbag5bgAAzKx6DiwMEc4zAcafR3ycx+HLKCvvocyefwnwYSp855CpsNfDoGHBhOvHyI5EcCKV2Xtq1iATafNHEQQR5g619w/cuunJ/4qecw4/mKt53DUaGL7lxbnIxbfyJ7p9HMeTsadqPEWA6MrcGBU+R0qLZ18tbGb3hKv8AeUlSfIkEjwIoGaKKKApPZ+puP8TlR5J3Y8swc/ipi/eCKzHgoLHyAmocAnZ2EDcVQFvOJJ+cmg52of4eUcbhFsde9oSPELmb0ptVgQNIrDpv6LmJt5rcWgxgz3tRlDERHAnTx4mNdJvDvAuEthiCzMYVQYnqSeQH9RVxNjGY3cq8+JuKmUqWkuTwzSYYccwHIdR1rRb1bdfB2rSWwCzAjM2sBQBw5kyPzqfdPbi4hbhgq+fM446HRYPgqhfTxrneG7hr7Jh3dDczqOMFeZ15EgZY6sNKv9TOOEW5W2WxAulwO0DKWYcCCIAA5RlOnjPM1Sb5bfxCYo20draoFK5dJkA5j11kdNPOtpsrZFvDpktLAJkkmST1JqA4C3fuu1xFdUPZpmAIkasRP2jl/AetTeTLjnda+XwlpmEEgk+PePePi3vE8yZrN/tAwV25dt5AzqEPdUElTPvEDgDoJ+yelbW9dW2hY6KonToOQH9KiwGHKgs/0j95/Doo8FGnjBPEmmrZsxT7j7OuWcMe0XKWcsARBAgDX1B0PWr3EYlUEuQBwHiegHM+A1rjGYrIBAzMxyovCT4nkANSeg5mAY7GDCE3LhDPGrnQAcwo+qv6xqTxqE4LbRxl5rNzsbTBsrZWaFMxxVdWnoGArA7qPf8Aa17PMTJ7QEkAjnnMH8+cVrsTvsh0w9tr4/vJCWvR21YfaRWHjS43uxA1OFtRzy4hifQNYUfMitSVyz8f5PLmStB+8wv0qtb+00Ff51JA/FFOg1T7K3otX27PvWrpBItXAAxA4lCCVcDnkYxzimHsmx3rY/h8Xtj6o+K2P1QceWujZYssuVjN99jXmxRdbbOrhYKqTBAggwOOnPw6Vq90rTLg7aue8Mwj4e8e6fEcI5RHKrZHBAIIIOoI4EdRSbjs7oYe5dOVvB47reoGU+ITxq6zJzrJb9bUu2sQots1sG2CWUkFu82hPQf8x61f7n7RuXsKGu6sGZQ3xAc/1HpVpi8BbugC4iuBqMwBjymotljKrWv7o5R9zivyU5Z6qaaZyx22t77tnFXFshQoYZgwnMwABPERIAGnwg8zVxtvBNj8Fbe33WOW6FJ0OhBWfXQ/71JvLu9h2V77iGUZic0Bo5NrzjLPHUVbbMx9m4n8FlZVhYXl0EctKJn7ZzcfYFyy917kA/R5AZ6NJI04FYjqa0W09Alz+7YE/dPdafABs34RWc2hvqljFXFVC47quQQO8syQI10IGse7Vxt3bNtMGbpBdbigKBpOcaa8tJPpS6TIuKSw/dv3F5MFuDzjK3+lD+KqbdXe72ljadcrhcwIOjRAOnI6zV1itL1puue381zfrbHzqLLpyiiiik9r/QOPiGT+bu/1psilNq+4P8Sz/wC6lOCgyOD3IsjFMZYpbKsEMRJkwTxKjT+tWe9uxlv2CWJU2gzqR4DUEdDH5Cn8F9Je/wAQD/07f+9Z3fXeZrJ7BFHfSXJngZEASNdDrV5rNyRabtbtLhFbvZ3eMxiBAmAB6msTit0cScS1sLMktnkRlJPeOs9dOMg8a22xt4u2wjX2WCgbOB1UT3Z6iKzeyN93fFjOi5bpS3AmV1bKZnXV9dPlVmpcW2+e3buGS2tswzzLkA+7HAHSTNfdxNsPetur6lGnN1zFiZ8Zk+tWu8WCS5hrmdQ2VGdZ5MFMEGmMHgbeHtlbahVEsQJ+ZJ1J86nprLrjHd57adWzt5Jr/r7Ona88s7+3GxKuyLk1QKJkKxWTM6t3RyjSvQiaWYS6TwYz3HuHkTbTwCmGPmXB8wi1lt4cd7Vea1/9vZOVxyu3RqQ3W2mgjm+YH3NdTssxhrZ/8tWPnlBP5zWE2IScNaY6s6LcY9WfvsfVmJ9a14x3vwvinn57fR2is5gj/wDWMR/+NZ/1NTW8m27mH7AW7YuteuiyFLZeKsQZ1gSBJg6TpXI9ifJMtq0xOFW4uVhzDAgkFWHBlYaqwOoYaitHurthrqvaumb1mAzQBnQzkuwNATDAgaZkaBEVl9mm9k/8R2WeT9Fny5dI9/WeP5U9se5lx9kj+0t3rZ9Mjg+mVv5zWfKcOp+Z8c8/j/37jVYIZHe1yEOngrTKjyYHyDKOVTY7D57bKNCR3T0YaqfRgD6VFiNL9o9VuL88rf8ALUW8G1vZsO1wDMRAUcpJgT4c64ninMJiM9tXGmZQ3zE157tfe6+mLuFCFCt2eUqDIQtGadeJY6Rxq03N3qe5cFh1WIJQqCIjWDqdI4eXOrjamwrD37TtbUszw3HWEciRwOqjjV67Z76QbyYK5i8EhtjvHJdyTx7vuyeYzTr0qs3C2Jdt3HuuMqwbYBOpIbXQdCpHrWp2vtAWLD3SJyCQOp4AfMispurve73xZdVi4zlSs6MZYgyTI41fRc1NtvclHxAcXCouv3xAMEhmJBnmRzHFvStDjdh27uHFgghAFCxxGXgQetZ7fHelrN1bVtVlctws08dYAAI5cfOr/d7a/tNhbkZTJVhykdPDnU5Jmq/dbdu3hy7glnlrcmNADyA6jKTVttP3UPMXLcerhT+TGjA+/e/xP/jtn+tG1vovJrZ+TqajRyiiigT2r9GPB7R+VxDTlKbXH8C5HEIxHmBI/MCmlMiaBTB/S3h9pW/yIP8AlNV29OwbV601xwQ9tGIIMaAEweon9asU0xDfatoR+Fnn/UtUu/e1rlmyqpp2hZWaJ0jgJ5mfyNWJel5gdmW7VoWkXuCRB1meMzxmqHAbuYWzjDHvBVe2jODDEvMDiYAWJnjNc7i7cu31uLdObJlIaBOs6GOPCsljtiYn2oqUc3GclXgwTJIYNw4CfCPCrjNrcb4bcWxZyZczXQ6ATECILHykaVNu1vEMWjHLkZCAyzI14EGBpoflX3bu7i4q2odirpwYeMTI6GB8q43V2OmHtuBJfOwcn7JIGnIZYb8VTjF50sN1MOmLRghgh3Cz3QwKRA9WMcNK0lJbU0Vbn90wc/dghvkjMfMCnAajRPZP0CL8A7M+ad0/6fzrDbLtG3b7E+9YJsN+DRW/FbyOPBxW4J7K7J9y6Rr0uQBr4MAAPFerCqneTYDs/tFgTcgLdtyB2ijgVJ0F1ZMEwGBykjusuvG47f4nzT4vPnqsDjMLirWPuX7NhLyXLNu3reFsgqWJ4q08akxGFxOIbCvcsraNnEdoyi6H7nZsM05RrmaIjlV5hsYrkgHvL7yMCHXwZD3h6jypiK5XsTwlmy8Xn0+Uxu7Z7THZvq2LTSft3CuUeYRHJ8Li9ar0vNdc28Oou3Box/s7fjdcaD7g7x5CJI1+ytnJg7BBaTrcu3CNXc8WIHkAFHABVHAVjyvp0/zfn8f8/wDOd+zFzXEKPgRmPgWKhfyW58qlxuDS7bZLgzK2hH/fOajwFowXcQ1w5iPhHBV9Bx5SWjjRtRz2eUGGuHs18zxP4VzN+GuN5Cs3Y3ftWUF1AczrMkzCnUAekT5VU7Y34VcSFFsstlzJzQSYZTAjlmPPWOVbJEAAA0AEAeFZLGblW7+KuMHZVlS4EauZLAHlplPP36s+2bvppnNu9ZloNt0kzoMpE69NKpN2N38OhN633mDXFU5gQAGI0jmVA16Hxr7vlgHOCyWh3UKllHwKDp4x3T6VU/s+2deS5cdlZLZWO8CMzSIIB6DNr409Htd7ybv2r7WywIcsEzKYOXUkHiOANW2AwKWba27YhV4D9ST1mvPt4d6MQMWwVsgtOQiwI0lZMjWQT6H1r0HZ+JNyzbciC6KxHQkAxSkstR4D3rx63D+Sov8ASjav0fm9ofO4go2V9HPxNcceRdiP8pFG0dezX4ri/wCWX/5KjRyiiig+MJFKbJP8FAeKjsz5qSp/NTTlJYTu3bidSLq+REEfzKSfvig+4vu3bT+LWz5MJH+ZFHrUuMwSXUKXFDKeR/Xzr5tCwXtsF973l+8CCvpmArvDXw6K44MAR68j40COxsKlntLSKFyuWAHEqwBB8YMrP2Kr989uezpbCrLs2ZSeAykEz5zljoTWJ2xbv+2Pmz9rnOQiZ493IenCIr0TaewUxVpFvSGUA5liQYExpEHp4CrjO70X3V3jOLRsyhXQiY4EGYInUcDpSm2N6reFxLLlL5gpcCBlbhOvElMun2R1r7s+5htns9l3yliHDGSWBEd6BpBDcgII5zUW3tzBirvbW7oXOFzaSDoAGUg9Ipwc40mAxq3rS3E1VhIn8wfEGRSB2lbwoyXmCqPoiZMr8OmsroPLKesSbv2Basizwa1owPMkk5x9ltSPUcQaot+N3r190uWhnhchWQCNSZEnWZ/IUW7jUW7lu/bkFXtuI01BHSoFd7OjBrlvkw1ceDLxb7yyeo4sandPDNhbXZ3+4zvmWSCuoAy5hoG04HjOk6xpahFXjcJhMSma6tq6qAnMwUlOZ73FT8qzuy8Nsy9d7NbZY/VF03WVo6K7FeHIitRtXZCX0ZWVczKVD5QSviDxrJbF3CuJfDXihRDMAk5uggjh1mrF/wBeU6a0Ym1ZAt2wJUQtq2BI/CuijxMDxot4VnYPdgRqlsGQD8TH6zfkOU+9TVmwqCFUKOgAA+Qr7evKilmIUDiSYA9agU2htqzYIF24qluAMz5wOXjXzBt2r9t9QAra8QeNz1gAeAn60Vjt5937+Ivm9atsyMAADCkQInKxBCnjrrxkDnrd29nNYwyW3MsJJjgJJMDymqkt0tvBvXbwrKpVndhmgQIHCST5H5Uxu5jVvWO0UyXZmfwadV8gIA8AKp94N2/bbxe2wXIOzLESGIJkCPhkgnrp9U1YYG1Z2dhwty4BJJLEHvMeiiTwA+VE51R7y76Mt17CIpQHI5JMt8QEcBErOtbDZ+NF60lxdA6hoPKeVZs7uYfHXGxAZgpaBkI70CCzSCQSdI00APOpN9sOyYJUsghFKqwX4IIA8py0Oez52RZv4h7j21bJkQEjiQJJPI6Mo1n3TVjj7+S07DiFOUdW5D1MCsd+zhLoNw6i1AieGefq+kzHhWsxveuW7fj2jeSxH+cofwmlWcmMLYCIqDgqhR6CKgvd6+g5IrOfMwq/kbnypyksD3nuv1bs18kkH/1DcqKdooooCksf3WS78Jyt9xoBPowRieimna5u2wylWEgggjqDxFB1VYMalh2S46orE3LZYgDU95deYbvfjHSmNnXTlKMZe2cpJ4kfVf1WJ8cw5Vid9Nh33xRdUa4rBQuUExAgggcNZPTWrEtxvMRaV0Kn3WESDy6g/nNZ/Z2+9lnW0xOYnJ2kDIxmARrIDaHUaT605uxhSMFbRzJysCOgJPd8CvukciI5VmV/Z/ct3M2ZXtoQ0CQ7AGYAiM0ePy5OEu+nW9W6d+5iWuW1zq+X6yjLAAgyRppOlajdu2LeGt2y3eSUYHiGkkr6Tp1EEaEVZWbwdQymQRINea764W77YxZSQ2XsyAYIgaDxmfH8qvZeOWx3sxZsWe2T6RSFU8oJ1DDmP6xVRudvTevXjaukOCpYNlAIiOMQI1q62MouYJUxEMQuS6G4gjk06hgMvjz8akwm7OHtg9mmQnUOGbMPJiSY8OB5g1DnVncthgQwBB0IIkEdCKU9gZPorhUfAwzr6ahh5BoHSqzbu27uEtSwW5Jyo3DXU99R4A6qRJ5CoN097GxLNbuKocDMCswRMEQSdRI5/pTF30stobQvWrLubStlVmBVyeA4lSo08ATWO2BvbiWxKqzG6HMFIUddVMCI+UTXolxgASYAAkzwjx8KotiXMCbrez9n2mvAEGOeWREfdpEvaym+3K3b8SWc/KFA+Zrq1s5QwZybjDgWjT7qgBVPiBPiaaZoEnhWDH7R37X6NeynhrnjrMxPOI9edMW3G5xF7IjNE5QWgc4ExXnWE30xFy8qs3cuMqlVABAJA7jcZjnPy4jd+yPc+lIC/wB2hMH77aFh4AAcjmpezu5hbV0XRbVXnTUwD9lSYB8hSFlWVtFRQAAqqIA5AVkt9tkviLidj32RTmUEaAkQZJAkwdOgqH9ojO2RVkosm4BJgmMpeNBImJ8ad/Z7YuLYfOCFLSkiDwAJ8tB8jT7S88Ot2cCcDhbj4g5ZOYrxjQADTixPTwqXZ28drGXlRcyhJuZWAliOEQSIX3ushSOBp3eXCi9Z7Ae/cIy+GUglj9kaT5gcSKqN2NzHw97tbjqSoIULPPSSSBynTxocziNNisbbtCbjqgOgLMB+tQbNOfNe5XICf4YnL8yWb8YHKslv5sy7cxCG2rXALY7qgkr3jqQOAPXnlPSr/c3Z9yzhQt3QlmYKfqgxp85MeNMXeVpjsQUtkjVuCjqxMKPViK7wmHCIqDXKAJ5nxPiTr60sf4l77Nn87hH/ACof846U9UUUUUUBRRRQJY5ShF1ROUQ4HNP6lT3h+ID3qbVgQCDIOoIrqkLR7F8h+jc/wz8LH+z8AT7v8undBAvfwXL/ANm/0n2W/vPunQN0gNp3jT9fCJqvRvZzlP0J0Vv7v7LfY6HlwPKg873gxl5MZcGZ0IuEoFJGhOhUDqIPiSa9L2XfL2LbNBZkUtHCYE8PGana0pIJAJHAxqPI1mt7sc+EQPYJU3WIbQFZicwB4OfkdZBMEXtnM5V37RMFcLW3VSUiGIH1p0zR4HSeGvWm9zMUbGGIxGa2hJa2XBC5Y1E8tZIBiZ0mutyN4ruILpdOYqAwaADExBjT/s1oNsYDt7Fy1OXOsA9DxHpIp9E/apO1MJjwbGYk+8sgqdPrISOIE6dJ040zsvdPD2AQFz5ok3IbhyGkD5Vndgbk37d8XHZUySVIOaTBHDTTXz/UQb37bxNu/wBn2hQKoINuVzTz4k+ETGlX6ib7rWbU2Atyy6IWQspA775Z8VzRHLhWV3d3NvriFa6OzRJJIfU6EQpQyOPHTSrvZm8VwYEXrlt2IVjmAWGiYJgyJgSY6mqbYm/N58Qq3AGVzEKsEHll119aclzhshsm1xKBz1clz6FyaqjuThhd7UhgAc+QkZBz6THhMelU2+23r6uiJ2llSuadAWMxxUnQaaSOOvKn93bt/F4NluXAFOa1myyzCOMzGkkcDw61F2W4sMNvjhXcoLkHkSCAfIn/ALNY7fS3duYnOUuG2wAtSrcIEgDiDmkwYPDwp/Y2415MSjXCoS2weQZLQZAAjTXrW9q9JzZyqt18K6YW2Lgh4JaeOpMZvtZYmdaqf2g424llAjFQzHPBgwAPXLJ19Bz1pNrb64hcQ4RgqI7KFygggGO8eOsciK2+y7ANsOwJa6qs5bUmROXoAJOg048ySZ0vfDNfs6u3GF0tLL3QrHXXvd0E8hMxynxrW4vFBFmJJOVVHFm5AfrPIAk6A0X76Wk4QOCqo1J5KoHEmosJhmLdpc98iFXki/COpOknnA5AVKsmO8FhSoJYy7HM58eg+yBoPLqSaMdiSi90S7HKg6t4+AAJPgDU168EUsxgASTSuDtFm7VxBIhFP1E4wftGAT5AfVklT4TDC2gUGeZJ4kkyWPiSSfWpqKKAooooCiiigK4vWQ6lWEgiCK7ooEcPfNthbuGZ0tufrfZb7Y/zcRzAdZQRB1B41xfsK6lWEg8R/wB8/GkxfazpcJa3yuHivhc/6+HWOLAZGs+6C9r4Rqyfd+Jfs8RynRRLesWsTahgtxG/p+YIPqKbmlL2z+8Xtns3PEgSG++vPz0PiKCGxu/YRcqWwusggkMD1DzmBjTjWF3o2tiLeJZO1uAJGWDlkROY5YB4nWOVb394FNLy5PtjVPUxK/iAHiarsVvBgmvBHKMwMBikqD0zxA+cVYzYn2NtsNYtm8clxlE5gVDHqpIAMiDp1pLEbyYK9eFq4A8HKrsgKz4E8p5xFaNkBBB4HQ1gk/Z1c7aC69kDx1zZekRExzn/AGpC63htLlywMsREaRwiOkVQ7F2ZgVvE2CjXBOgfNl5HKJ9JpzaOx2azcRLtwFlYAFpEkcCWBMetYvd7djEjEoWV7QQyz6dDovEGeHMUhe272ybItFsQqlF17yg68NB15aUjsfejDXAVQi2EHusAgjqNYia+7b3c7eyydo+bQqWYxI6qIH5aVWbq7nPh7pu3SpIBChZPHmSQOX609HOoN99u3AtsWWdUaczgMsnSAGgSIk6Gpdy7lzE2m7Z3ZEbKsn3tNQze8wGmhMa6zWj2vibNu0Wv5cmmjCZPIBYMmldnbwYZrf8ACYADQIFIbyVAJPoDT0e0l7drDO4drKFhHUDThKjQ+opnE44KcqjPcIkIOnVjwVfE+knSo8125w/hJ1MG4fIaqvrJ8BTGGwi2xCiJMk6kk9WJ1J8TUaRYbBnNnuENc4D4VHwoP1J1PlADNy4FBJIAAkk6ADqT0rjE4pbayxgcBzJPIADUk9BrS1vDtcIa6IUGUt+PJnjQsOQGgOupggPlpDeYOwIRTNtCIJPK445fZU8OJ1gK/RRQFFFFAUUUUBRRRQFFFFAUUUUCHsbWtbMZedo+7+A/U8tV8BJNTYfHq5y6q/Eo2jeY5EeKkjxpmosRhVuCHUEcR4HqDxB8RrQS153iP2f3zeIBXsyxOcnUKTzXjMenjW39nup7jhx8NyZ9Lg1/mDHxo/eYX6RHt+JEr55lkAfeirLiWa+LavIIDJcA0GYFT6sMwP8AKK69tce9ZfzUoR6d4N+VMWcQriUYMOqkEfMVJUUn+9F+G6P/ANV3+ikUfvROlz/+N7/opyorWKRiVVlJHEAgkeYHCgg/eQPu27rfgZf9eUUe03T7toL/AIjgfkgf9RTlFBm95t372JtAdopZTmVQuVToQdSSZ10Og8OkO5m7NzDl3uwGYBQoM6TJJPDpWiv7QtoYZwDyWe8fJRqfQVF7Y7fR2zHxXO6P5dX9CB51dTOdO0i20c+lkZzwLz3B+L6x8FnoStH7tz/TMbn2Yyp/JJn8RanQI4VFLYfAw2dznufEeXgg+qPzMCSYpqiigKKKKAooooCiiigKKKKAooooCiiigKKKKAooooFr2zrbmWRS3xRDfzDX864/dse7cur+Mt/rzU5RQVW0dn3jZuC3ecsVYLItjWOoUR51hd2di4gYpIR7eU95ipAAjUaiDPCK9Poq6lmk/YX537noLQ/+Ofzo/dSH3i7/AHncg+azl/KnKKiorGFRBCKqjooA/SpaKKAooooCiiigKKKKAooooCiiig//2Q=="/>
          <p:cNvSpPr>
            <a:spLocks noChangeAspect="1" noChangeArrowheads="1"/>
          </p:cNvSpPr>
          <p:nvPr/>
        </p:nvSpPr>
        <p:spPr bwMode="auto">
          <a:xfrm>
            <a:off x="0" y="-1074738"/>
            <a:ext cx="2047875" cy="2238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2" name="Picture 2" descr="http://www.green-planet-solar-energy.com/images/neon-boh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914400"/>
            <a:ext cx="2819400" cy="2514600"/>
          </a:xfrm>
          <a:prstGeom prst="rect">
            <a:avLst/>
          </a:prstGeom>
          <a:noFill/>
        </p:spPr>
      </p:pic>
      <p:pic>
        <p:nvPicPr>
          <p:cNvPr id="5124" name="Picture 4" descr="http://www.chemicalelements.com/bohr/b001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609600"/>
            <a:ext cx="2028825" cy="2009776"/>
          </a:xfrm>
          <a:prstGeom prst="rect">
            <a:avLst/>
          </a:prstGeom>
          <a:noFill/>
        </p:spPr>
      </p:pic>
      <p:pic>
        <p:nvPicPr>
          <p:cNvPr id="5126" name="Picture 6" descr="http://www.chemistryexplained.com/elements/images/chel_0001_0002_0_img02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3276600"/>
            <a:ext cx="2790825" cy="2438400"/>
          </a:xfrm>
          <a:prstGeom prst="rect">
            <a:avLst/>
          </a:prstGeom>
          <a:noFill/>
        </p:spPr>
      </p:pic>
      <p:pic>
        <p:nvPicPr>
          <p:cNvPr id="5128" name="Picture 8" descr="http://www.green-planet-solar-energy.com/images/10-Neon-b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0" y="3886200"/>
            <a:ext cx="1714500" cy="2476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2000" y="990600"/>
            <a:ext cx="72390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 An atom of </a:t>
            </a:r>
            <a:r>
              <a:rPr lang="en-US" sz="5400" dirty="0" smtClean="0"/>
              <a:t>Neon</a:t>
            </a:r>
            <a:r>
              <a:rPr lang="en-US" sz="5400" dirty="0" smtClean="0"/>
              <a:t> </a:t>
            </a:r>
            <a:endParaRPr lang="en-US" sz="5400" dirty="0"/>
          </a:p>
        </p:txBody>
      </p:sp>
      <p:pic>
        <p:nvPicPr>
          <p:cNvPr id="4098" name="Picture 2" descr="http://www.dreamstime.com/neon-atom-thumb184075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362200"/>
            <a:ext cx="3810000" cy="2857500"/>
          </a:xfrm>
          <a:prstGeom prst="rect">
            <a:avLst/>
          </a:prstGeom>
          <a:noFill/>
        </p:spPr>
      </p:pic>
      <p:pic>
        <p:nvPicPr>
          <p:cNvPr id="4100" name="Picture 4" descr="http://2.bp.blogspot.com/_dqAqGfT7-eg/SUzblrEZQ6I/AAAAAAAAAN8/eD5G4MwPpE4/s400/Neon+Atom+Jak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209800"/>
            <a:ext cx="38100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 Rounded MT Bold" pitchFamily="34" charset="0"/>
              </a:rPr>
              <a:t>Physical/Chemical Properties of Neon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073" name="Rectangle 1">
            <a:hlinkClick r:id="rId2"/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4" name="Rectangle 2">
            <a:hlinkClick r:id="rId2"/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219200" y="1371600"/>
            <a:ext cx="5638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Arial Rounded MT Bold" pitchFamily="34" charset="0"/>
              </a:rPr>
              <a:t>The melting point of neon </a:t>
            </a:r>
            <a:r>
              <a:rPr lang="en-US" sz="3200" dirty="0" smtClean="0">
                <a:latin typeface="Arial Rounded MT Bold" pitchFamily="34" charset="0"/>
              </a:rPr>
              <a:t>is: </a:t>
            </a:r>
            <a:r>
              <a:rPr lang="en-US" sz="3200" dirty="0" smtClean="0">
                <a:latin typeface="Arial Rounded MT Bold" pitchFamily="34" charset="0"/>
              </a:rPr>
              <a:t>-</a:t>
            </a:r>
            <a:r>
              <a:rPr lang="en-US" sz="3200" dirty="0" smtClean="0">
                <a:latin typeface="Arial Rounded MT Bold" pitchFamily="34" charset="0"/>
              </a:rPr>
              <a:t>248.67°C or -249</a:t>
            </a:r>
          </a:p>
          <a:p>
            <a:r>
              <a:rPr lang="en-US" sz="3200" dirty="0" smtClean="0">
                <a:latin typeface="Arial Rounded MT Bold" pitchFamily="34" charset="0"/>
              </a:rPr>
              <a:t>B</a:t>
            </a:r>
            <a:r>
              <a:rPr lang="en-US" sz="3200" dirty="0" smtClean="0">
                <a:latin typeface="Arial Rounded MT Bold" pitchFamily="34" charset="0"/>
              </a:rPr>
              <a:t>oiling </a:t>
            </a:r>
            <a:r>
              <a:rPr lang="en-US" sz="3200" dirty="0" smtClean="0">
                <a:latin typeface="Arial Rounded MT Bold" pitchFamily="34" charset="0"/>
              </a:rPr>
              <a:t>point </a:t>
            </a:r>
            <a:r>
              <a:rPr lang="en-US" sz="3200" dirty="0" smtClean="0">
                <a:latin typeface="Arial Rounded MT Bold" pitchFamily="34" charset="0"/>
              </a:rPr>
              <a:t>is: </a:t>
            </a:r>
            <a:r>
              <a:rPr lang="en-US" sz="3200" dirty="0" smtClean="0">
                <a:latin typeface="Arial Rounded MT Bold" pitchFamily="34" charset="0"/>
              </a:rPr>
              <a:t>-</a:t>
            </a:r>
            <a:r>
              <a:rPr lang="en-US" sz="3200" dirty="0" smtClean="0">
                <a:latin typeface="Arial Rounded MT Bold" pitchFamily="34" charset="0"/>
              </a:rPr>
              <a:t>246.048°C or -246   </a:t>
            </a:r>
          </a:p>
          <a:p>
            <a:r>
              <a:rPr lang="en-US" sz="3200" dirty="0" smtClean="0">
                <a:latin typeface="Arial Rounded MT Bold" pitchFamily="34" charset="0"/>
              </a:rPr>
              <a:t>D</a:t>
            </a:r>
            <a:r>
              <a:rPr lang="en-US" sz="3200" dirty="0" smtClean="0">
                <a:latin typeface="Arial Rounded MT Bold" pitchFamily="34" charset="0"/>
              </a:rPr>
              <a:t>ensity </a:t>
            </a:r>
            <a:r>
              <a:rPr lang="en-US" sz="3200" dirty="0" smtClean="0">
                <a:latin typeface="Arial Rounded MT Bold" pitchFamily="34" charset="0"/>
              </a:rPr>
              <a:t>of liquid at </a:t>
            </a:r>
            <a:r>
              <a:rPr lang="en-US" sz="3200" dirty="0" smtClean="0">
                <a:latin typeface="Arial Rounded MT Bold" pitchFamily="34" charset="0"/>
              </a:rPr>
              <a:t>boiling point is: </a:t>
            </a:r>
            <a:r>
              <a:rPr lang="en-US" sz="3200" dirty="0" smtClean="0">
                <a:latin typeface="Arial Rounded MT Bold" pitchFamily="34" charset="0"/>
              </a:rPr>
              <a:t>1.207 </a:t>
            </a:r>
            <a:r>
              <a:rPr lang="en-US" sz="3200" dirty="0" smtClean="0">
                <a:latin typeface="Arial Rounded MT Bold" pitchFamily="34" charset="0"/>
              </a:rPr>
              <a:t>g/cm</a:t>
            </a:r>
            <a:r>
              <a:rPr lang="en-US" sz="3200" baseline="30000" dirty="0" smtClean="0">
                <a:latin typeface="Arial Rounded MT Bold" pitchFamily="34" charset="0"/>
              </a:rPr>
              <a:t>3</a:t>
            </a:r>
            <a:r>
              <a:rPr lang="en-US" sz="3200" dirty="0" smtClean="0">
                <a:latin typeface="Arial Rounded MT Bold" pitchFamily="34" charset="0"/>
              </a:rPr>
              <a:t> </a:t>
            </a:r>
          </a:p>
          <a:p>
            <a:r>
              <a:rPr lang="en-US" sz="3200" dirty="0" smtClean="0">
                <a:latin typeface="Arial Rounded MT Bold" pitchFamily="34" charset="0"/>
              </a:rPr>
              <a:t>Isotopes: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Arial Rounded MT Bold" pitchFamily="34" charset="0"/>
              </a:rPr>
              <a:t>Uses of Neon</a:t>
            </a:r>
            <a:endParaRPr lang="en-US" sz="6000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Used to make </a:t>
            </a:r>
            <a:r>
              <a:rPr lang="en-US" sz="4000" dirty="0" smtClean="0">
                <a:latin typeface="Arial Rounded MT Bold" pitchFamily="34" charset="0"/>
              </a:rPr>
              <a:t>neon advertising </a:t>
            </a:r>
            <a:r>
              <a:rPr lang="en-US" sz="4000" dirty="0" smtClean="0">
                <a:latin typeface="Arial Rounded MT Bold" pitchFamily="34" charset="0"/>
              </a:rPr>
              <a:t>signs. (largest use)</a:t>
            </a:r>
            <a:endParaRPr lang="en-US" sz="4000" dirty="0" smtClean="0">
              <a:latin typeface="Arial Rounded MT Bold" pitchFamily="34" charset="0"/>
            </a:endParaRPr>
          </a:p>
          <a:p>
            <a:r>
              <a:rPr lang="en-US" sz="4000" dirty="0" smtClean="0">
                <a:latin typeface="Arial Rounded MT Bold" pitchFamily="34" charset="0"/>
              </a:rPr>
              <a:t>Used </a:t>
            </a:r>
            <a:r>
              <a:rPr lang="en-US" sz="4000" dirty="0" smtClean="0">
                <a:latin typeface="Arial Rounded MT Bold" pitchFamily="34" charset="0"/>
              </a:rPr>
              <a:t>to make high-voltage indicators, lightning arrestors, wave meter tubes, and TV </a:t>
            </a:r>
            <a:r>
              <a:rPr lang="en-US" sz="4000" dirty="0" smtClean="0">
                <a:latin typeface="Arial Rounded MT Bold" pitchFamily="34" charset="0"/>
              </a:rPr>
              <a:t>tubes.</a:t>
            </a:r>
            <a:endParaRPr lang="en-US" sz="4000" dirty="0" smtClean="0">
              <a:latin typeface="Arial Rounded MT Bold" pitchFamily="34" charset="0"/>
            </a:endParaRPr>
          </a:p>
          <a:p>
            <a:r>
              <a:rPr lang="en-US" sz="4000" dirty="0" smtClean="0">
                <a:latin typeface="Arial Rounded MT Bold" pitchFamily="34" charset="0"/>
              </a:rPr>
              <a:t>Neon </a:t>
            </a:r>
            <a:r>
              <a:rPr lang="en-US" sz="4000" dirty="0" smtClean="0">
                <a:latin typeface="Arial Rounded MT Bold" pitchFamily="34" charset="0"/>
              </a:rPr>
              <a:t>and helium are used in making gas </a:t>
            </a:r>
            <a:r>
              <a:rPr lang="en-US" sz="4000" dirty="0" smtClean="0">
                <a:latin typeface="Arial Rounded MT Bold" pitchFamily="34" charset="0"/>
              </a:rPr>
              <a:t>lasers.</a:t>
            </a:r>
            <a:endParaRPr lang="en-US" sz="4000" dirty="0" smtClean="0">
              <a:latin typeface="Arial Rounded MT Bold" pitchFamily="34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History </a:t>
            </a:r>
            <a:r>
              <a:rPr lang="en-US" dirty="0" smtClean="0">
                <a:latin typeface="Arial Rounded MT Bold" pitchFamily="34" charset="0"/>
              </a:rPr>
              <a:t>of Neon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Arial Rounded MT Bold" pitchFamily="34" charset="0"/>
              </a:rPr>
              <a:t>Neon </a:t>
            </a:r>
            <a:r>
              <a:rPr lang="en-US" dirty="0" smtClean="0">
                <a:latin typeface="Arial Rounded MT Bold" pitchFamily="34" charset="0"/>
              </a:rPr>
              <a:t>was discovered by Sir William Ramsay, a Scottish chemist, and Morris M. Travers, an English chemist, </a:t>
            </a:r>
            <a:r>
              <a:rPr lang="en-US" dirty="0" smtClean="0">
                <a:latin typeface="Arial Rounded MT Bold" pitchFamily="34" charset="0"/>
              </a:rPr>
              <a:t>shortly </a:t>
            </a:r>
            <a:r>
              <a:rPr lang="en-US" dirty="0" smtClean="0">
                <a:latin typeface="Arial Rounded MT Bold" pitchFamily="34" charset="0"/>
              </a:rPr>
              <a:t>after </a:t>
            </a:r>
            <a:r>
              <a:rPr lang="en-US" dirty="0" smtClean="0">
                <a:latin typeface="Arial Rounded MT Bold" pitchFamily="34" charset="0"/>
              </a:rPr>
              <a:t>they discovered the </a:t>
            </a:r>
            <a:r>
              <a:rPr lang="en-US" dirty="0" smtClean="0">
                <a:latin typeface="Arial Rounded MT Bold" pitchFamily="34" charset="0"/>
              </a:rPr>
              <a:t>element krypton in 1898. </a:t>
            </a:r>
            <a:endParaRPr lang="en-US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 Rounded MT Bold" pitchFamily="34" charset="0"/>
              </a:rPr>
              <a:t>Allotropes, Isotopes, or </a:t>
            </a:r>
            <a:r>
              <a:rPr lang="en-US" dirty="0" smtClean="0">
                <a:latin typeface="Arial Rounded MT Bold" pitchFamily="34" charset="0"/>
              </a:rPr>
              <a:t>I</a:t>
            </a:r>
            <a:r>
              <a:rPr lang="en-US" dirty="0" smtClean="0">
                <a:latin typeface="Arial Rounded MT Bold" pitchFamily="34" charset="0"/>
              </a:rPr>
              <a:t>mportant Compounds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en-US" dirty="0" smtClean="0">
                <a:latin typeface="Arial Rounded MT Bold" pitchFamily="34" charset="0"/>
              </a:rPr>
              <a:t>Every </a:t>
            </a:r>
            <a:r>
              <a:rPr lang="en-US" dirty="0" smtClean="0">
                <a:latin typeface="Arial Rounded MT Bold" pitchFamily="34" charset="0"/>
              </a:rPr>
              <a:t>atomic mass number between 16 and 34 can be an isotope of Neon, but the only three stable ones </a:t>
            </a:r>
            <a:r>
              <a:rPr lang="en-US" dirty="0" smtClean="0">
                <a:latin typeface="Arial Rounded MT Bold" pitchFamily="34" charset="0"/>
              </a:rPr>
              <a:t>are 20Ne</a:t>
            </a:r>
            <a:r>
              <a:rPr lang="en-US" dirty="0" smtClean="0">
                <a:latin typeface="Arial Rounded MT Bold" pitchFamily="34" charset="0"/>
              </a:rPr>
              <a:t>, 21Ne, and </a:t>
            </a:r>
            <a:r>
              <a:rPr lang="en-US" dirty="0" smtClean="0">
                <a:latin typeface="Arial Rounded MT Bold" pitchFamily="34" charset="0"/>
              </a:rPr>
              <a:t>22Ne. Neon doesn’t have any allotropes.</a:t>
            </a:r>
            <a:r>
              <a:rPr lang="en-US" dirty="0" smtClean="0">
                <a:latin typeface="Arial Rounded MT Bold" pitchFamily="34" charset="0"/>
              </a:rPr>
              <a:t/>
            </a:r>
            <a:br>
              <a:rPr lang="en-US" dirty="0" smtClean="0">
                <a:latin typeface="Arial Rounded MT Bold" pitchFamily="34" charset="0"/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Interesting Facts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Neon's name comes from the Greek word for </a:t>
            </a:r>
            <a:r>
              <a:rPr lang="en-US" dirty="0" smtClean="0"/>
              <a:t>new.</a:t>
            </a:r>
          </a:p>
          <a:p>
            <a:r>
              <a:rPr lang="en-US" dirty="0" smtClean="0"/>
              <a:t>The largest use for neon gas is in advertising signs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Neon is colorless, but glows reddish-orange in an electric discharge</a:t>
            </a:r>
            <a:r>
              <a:rPr lang="en-US" dirty="0" smtClean="0"/>
              <a:t>.</a:t>
            </a:r>
          </a:p>
          <a:p>
            <a:r>
              <a:rPr lang="en-US" dirty="0" smtClean="0"/>
              <a:t>Neon </a:t>
            </a:r>
            <a:r>
              <a:rPr lang="en-US" dirty="0" smtClean="0"/>
              <a:t>is also used to make high voltage indicators and is combined with helium to make helium-neon lasers</a:t>
            </a:r>
            <a:r>
              <a:rPr lang="en-US" dirty="0" smtClean="0"/>
              <a:t>.</a:t>
            </a:r>
            <a:r>
              <a:rPr lang="en-US" dirty="0" smtClean="0"/>
              <a:t> 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237</Words>
  <Application>Microsoft Office PowerPoint</Application>
  <PresentationFormat>On-screen Show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NEON </vt:lpstr>
      <vt:lpstr>Slide 2</vt:lpstr>
      <vt:lpstr>Slide 3</vt:lpstr>
      <vt:lpstr>Slide 4</vt:lpstr>
      <vt:lpstr>Physical/Chemical Properties of Neon</vt:lpstr>
      <vt:lpstr>Uses of Neon</vt:lpstr>
      <vt:lpstr>History of Neon</vt:lpstr>
      <vt:lpstr>Allotropes, Isotopes, or Important Compounds</vt:lpstr>
      <vt:lpstr>Interesting Facts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Lawerncium </dc:title>
  <dc:creator>dprather</dc:creator>
  <cp:lastModifiedBy>dprather</cp:lastModifiedBy>
  <cp:revision>36</cp:revision>
  <dcterms:created xsi:type="dcterms:W3CDTF">2013-01-26T16:19:23Z</dcterms:created>
  <dcterms:modified xsi:type="dcterms:W3CDTF">2013-01-31T02:48:45Z</dcterms:modified>
</cp:coreProperties>
</file>