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61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D60093"/>
    <a:srgbClr val="0000FF"/>
    <a:srgbClr val="66FF33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15" autoAdjust="0"/>
    <p:restoredTop sz="84975" autoAdjust="0"/>
  </p:normalViewPr>
  <p:slideViewPr>
    <p:cSldViewPr>
      <p:cViewPr varScale="1">
        <p:scale>
          <a:sx n="66" d="100"/>
          <a:sy n="66" d="100"/>
        </p:scale>
        <p:origin x="-101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9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BF751-701D-4362-950E-ADFA72D6D0B3}" type="datetimeFigureOut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B595E3-F989-4616-83BC-34C6EB0919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BF751-701D-4362-950E-ADFA72D6D0B3}" type="datetimeFigureOut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595E3-F989-4616-83BC-34C6EB0919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BF751-701D-4362-950E-ADFA72D6D0B3}" type="datetimeFigureOut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595E3-F989-4616-83BC-34C6EB0919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ABF751-701D-4362-950E-ADFA72D6D0B3}" type="datetimeFigureOut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FB595E3-F989-4616-83BC-34C6EB0919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BF751-701D-4362-950E-ADFA72D6D0B3}" type="datetimeFigureOut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595E3-F989-4616-83BC-34C6EB0919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BF751-701D-4362-950E-ADFA72D6D0B3}" type="datetimeFigureOut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595E3-F989-4616-83BC-34C6EB0919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595E3-F989-4616-83BC-34C6EB0919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BF751-701D-4362-950E-ADFA72D6D0B3}" type="datetimeFigureOut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BF751-701D-4362-950E-ADFA72D6D0B3}" type="datetimeFigureOut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595E3-F989-4616-83BC-34C6EB0919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BF751-701D-4362-950E-ADFA72D6D0B3}" type="datetimeFigureOut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595E3-F989-4616-83BC-34C6EB0919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ABF751-701D-4362-950E-ADFA72D6D0B3}" type="datetimeFigureOut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B595E3-F989-4616-83BC-34C6EB0919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BF751-701D-4362-950E-ADFA72D6D0B3}" type="datetimeFigureOut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B595E3-F989-4616-83BC-34C6EB0919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7ABF751-701D-4362-950E-ADFA72D6D0B3}" type="datetimeFigureOut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FB595E3-F989-4616-83BC-34C6EB0919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htmlhelp.com/~liam/Peru/Cusco/MachuPicchu/MachuPicchu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htmlhelp.com/~liam/Peru/Cusco/MachuPicchu/terraces1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danandjanean.com/images/ChitzenGroup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danandjanean.com/images/DanielChitzen3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ericas-photos.com/brazil/iguazu-panoramic-view.html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hyperlink" Target="http://www.americas-photos.com/brazil/iguazu-bernabe-mendez.html" TargetMode="Externa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My power point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Ilea Delozier</a:t>
            </a:r>
            <a:endParaRPr lang="en-US" dirty="0"/>
          </a:p>
        </p:txBody>
      </p:sp>
      <p:pic>
        <p:nvPicPr>
          <p:cNvPr id="11266" name="Picture 2" descr="Photo: Wild horses in a field of wildflow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419600"/>
            <a:ext cx="2133600" cy="2000250"/>
          </a:xfrm>
          <a:prstGeom prst="rect">
            <a:avLst/>
          </a:prstGeom>
          <a:noFill/>
        </p:spPr>
      </p:pic>
      <p:pic>
        <p:nvPicPr>
          <p:cNvPr id="11268" name="Picture 4" descr="Photo: A lion cub sitting in tall gra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4495800"/>
            <a:ext cx="2514600" cy="1752601"/>
          </a:xfrm>
          <a:prstGeom prst="rect">
            <a:avLst/>
          </a:prstGeom>
          <a:noFill/>
        </p:spPr>
      </p:pic>
      <p:pic>
        <p:nvPicPr>
          <p:cNvPr id="11270" name="Picture 6" descr="Photo: Panda chewing on bambo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457200"/>
            <a:ext cx="1905000" cy="1981201"/>
          </a:xfrm>
          <a:prstGeom prst="rect">
            <a:avLst/>
          </a:prstGeom>
          <a:noFill/>
        </p:spPr>
      </p:pic>
      <p:pic>
        <p:nvPicPr>
          <p:cNvPr id="4" name="Picture 2" descr="http://www.best-horse-photos.com/images/Horses_Fou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0" y="685800"/>
            <a:ext cx="4876800" cy="19145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Galapagos islands history started three to five million years ago, when the first tips of the </a:t>
            </a:r>
            <a:r>
              <a:rPr lang="en-US" dirty="0" smtClean="0">
                <a:solidFill>
                  <a:srgbClr val="00B050"/>
                </a:solidFill>
              </a:rPr>
              <a:t>Galapagos volcanoes </a:t>
            </a:r>
            <a:r>
              <a:rPr lang="en-US" dirty="0" smtClean="0">
                <a:solidFill>
                  <a:srgbClr val="00B050"/>
                </a:solidFill>
              </a:rPr>
              <a:t>first raised above sea surface.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The </a:t>
            </a:r>
            <a:r>
              <a:rPr lang="en-US" dirty="0" smtClean="0">
                <a:solidFill>
                  <a:srgbClr val="00B050"/>
                </a:solidFill>
              </a:rPr>
              <a:t>archipelago is composed almost exclusively of volcanic rock located in one of the most active volcano region on earth known as the </a:t>
            </a:r>
            <a:r>
              <a:rPr lang="en-US" dirty="0" smtClean="0">
                <a:solidFill>
                  <a:srgbClr val="00B050"/>
                </a:solidFill>
              </a:rPr>
              <a:t>nazen</a:t>
            </a:r>
            <a:r>
              <a:rPr lang="en-US" dirty="0" smtClean="0">
                <a:solidFill>
                  <a:srgbClr val="00B050"/>
                </a:solidFill>
              </a:rPr>
              <a:t> plate.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</a:t>
            </a:r>
            <a:r>
              <a:rPr smtClean="0"/>
              <a:t>alapagos islands </a:t>
            </a:r>
            <a:endParaRPr lang="en-US" dirty="0"/>
          </a:p>
        </p:txBody>
      </p:sp>
      <p:pic>
        <p:nvPicPr>
          <p:cNvPr id="2050" name="Picture 2" descr="http://leler.com/galapagos/baliha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038600"/>
            <a:ext cx="4733925" cy="2571751"/>
          </a:xfrm>
          <a:prstGeom prst="rect">
            <a:avLst/>
          </a:prstGeom>
          <a:noFill/>
        </p:spPr>
      </p:pic>
      <p:pic>
        <p:nvPicPr>
          <p:cNvPr id="2052" name="Picture 4" descr="http://leler.com/galapagos/blueboo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419600"/>
            <a:ext cx="2952750" cy="19240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The mighty </a:t>
            </a:r>
            <a:r>
              <a:rPr lang="en-US" dirty="0" smtClean="0">
                <a:solidFill>
                  <a:srgbClr val="7030A0"/>
                </a:solidFill>
              </a:rPr>
              <a:t>Andes </a:t>
            </a:r>
            <a:r>
              <a:rPr lang="en-US" dirty="0" smtClean="0">
                <a:solidFill>
                  <a:srgbClr val="7030A0"/>
                </a:solidFill>
              </a:rPr>
              <a:t>mountains or cordillera de los </a:t>
            </a:r>
            <a:r>
              <a:rPr lang="en-US" dirty="0" smtClean="0">
                <a:solidFill>
                  <a:srgbClr val="7030A0"/>
                </a:solidFill>
              </a:rPr>
              <a:t>Andes </a:t>
            </a:r>
            <a:r>
              <a:rPr lang="en-US" dirty="0" smtClean="0">
                <a:solidFill>
                  <a:srgbClr val="7030A0"/>
                </a:solidFill>
              </a:rPr>
              <a:t>is an </a:t>
            </a:r>
            <a:r>
              <a:rPr lang="en-US" dirty="0" smtClean="0">
                <a:solidFill>
                  <a:srgbClr val="7030A0"/>
                </a:solidFill>
              </a:rPr>
              <a:t>integral </a:t>
            </a:r>
            <a:r>
              <a:rPr lang="en-US" dirty="0" smtClean="0">
                <a:solidFill>
                  <a:srgbClr val="7030A0"/>
                </a:solidFill>
              </a:rPr>
              <a:t>part  of the geography of south </a:t>
            </a:r>
            <a:r>
              <a:rPr lang="en-US" dirty="0" smtClean="0">
                <a:solidFill>
                  <a:srgbClr val="7030A0"/>
                </a:solidFill>
              </a:rPr>
              <a:t>America.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smtClean="0">
                <a:solidFill>
                  <a:srgbClr val="7030A0"/>
                </a:solidFill>
              </a:rPr>
              <a:t>Great </a:t>
            </a:r>
            <a:r>
              <a:rPr lang="en-US" dirty="0" smtClean="0">
                <a:solidFill>
                  <a:srgbClr val="7030A0"/>
                </a:solidFill>
              </a:rPr>
              <a:t>civilizations have raised </a:t>
            </a:r>
            <a:r>
              <a:rPr lang="en-US" dirty="0" smtClean="0">
                <a:solidFill>
                  <a:srgbClr val="7030A0"/>
                </a:solidFill>
              </a:rPr>
              <a:t>and become extinct in this </a:t>
            </a:r>
            <a:r>
              <a:rPr lang="en-US" dirty="0" smtClean="0">
                <a:solidFill>
                  <a:srgbClr val="7030A0"/>
                </a:solidFill>
              </a:rPr>
              <a:t>region.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smtClean="0"/>
              <a:t>ndes mountains</a:t>
            </a:r>
            <a:endParaRPr lang="en-US" dirty="0"/>
          </a:p>
        </p:txBody>
      </p:sp>
      <p:pic>
        <p:nvPicPr>
          <p:cNvPr id="1026" name="Picture 2" descr="Two llamas at the Bolivian And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4114800"/>
            <a:ext cx="2609850" cy="2009776"/>
          </a:xfrm>
          <a:prstGeom prst="rect">
            <a:avLst/>
          </a:prstGeom>
          <a:noFill/>
        </p:spPr>
      </p:pic>
      <p:pic>
        <p:nvPicPr>
          <p:cNvPr id="1028" name="Picture 4" descr="Chile. Mayo glacer and Argentino lak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343400"/>
            <a:ext cx="2933700" cy="18288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086600" cy="50292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solidFill>
                  <a:srgbClr val="FF0066"/>
                </a:solidFill>
              </a:rPr>
              <a:t>Angel falls has an upper section where it emerges briefly from the slot canyon.</a:t>
            </a:r>
          </a:p>
          <a:p>
            <a:r>
              <a:rPr lang="en-US" dirty="0" smtClean="0">
                <a:solidFill>
                  <a:srgbClr val="FF0066"/>
                </a:solidFill>
              </a:rPr>
              <a:t> you have to be anchored down when standing around the top of the falls.</a:t>
            </a:r>
          </a:p>
          <a:p>
            <a:r>
              <a:rPr lang="en-US" dirty="0" smtClean="0">
                <a:solidFill>
                  <a:srgbClr val="FF0066"/>
                </a:solidFill>
              </a:rPr>
              <a:t>There are tremendous gusts of wind and waves of spray that it created by the first and second part of the falls crashing against the rocks and into the cave.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smtClean="0"/>
              <a:t>ngel falls</a:t>
            </a:r>
            <a:endParaRPr lang="en-US" dirty="0"/>
          </a:p>
        </p:txBody>
      </p:sp>
      <p:pic>
        <p:nvPicPr>
          <p:cNvPr id="10242" name="Picture 2" descr="Angel Fal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4419600"/>
            <a:ext cx="1285875" cy="2019300"/>
          </a:xfrm>
          <a:prstGeom prst="rect">
            <a:avLst/>
          </a:prstGeom>
          <a:noFill/>
        </p:spPr>
      </p:pic>
      <p:pic>
        <p:nvPicPr>
          <p:cNvPr id="10244" name="Picture 4" descr="Canaima Lagoon Bea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4800600"/>
            <a:ext cx="3695700" cy="15906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086600" cy="50292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Aconcagua, </a:t>
            </a:r>
            <a:r>
              <a:rPr lang="en-US" dirty="0" smtClean="0">
                <a:solidFill>
                  <a:srgbClr val="FFFF00"/>
                </a:solidFill>
              </a:rPr>
              <a:t>at 22830 feet (6959) is the highest point in the western and southern hemisphere, towering above the surrounding peak in the border.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mountain stands on the border with </a:t>
            </a:r>
            <a:r>
              <a:rPr lang="en-US" dirty="0" smtClean="0">
                <a:solidFill>
                  <a:srgbClr val="FFFF00"/>
                </a:solidFill>
              </a:rPr>
              <a:t>Chile.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The mountain has two summits north and south joining by a ridge </a:t>
            </a:r>
            <a:r>
              <a:rPr lang="en-US" dirty="0" smtClean="0">
                <a:solidFill>
                  <a:srgbClr val="FFFF00"/>
                </a:solidFill>
              </a:rPr>
              <a:t>opproximantly</a:t>
            </a:r>
            <a:r>
              <a:rPr lang="en-US" dirty="0" smtClean="0">
                <a:solidFill>
                  <a:srgbClr val="FFFF00"/>
                </a:solidFill>
              </a:rPr>
              <a:t> one kilometer </a:t>
            </a:r>
            <a:r>
              <a:rPr lang="en-US" dirty="0" smtClean="0">
                <a:solidFill>
                  <a:srgbClr val="FFFF00"/>
                </a:solidFill>
              </a:rPr>
              <a:t>long.h</a:t>
            </a:r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mtClean="0"/>
              <a:t>aconcague</a:t>
            </a:r>
            <a:endParaRPr lang="en-US" dirty="0"/>
          </a:p>
        </p:txBody>
      </p:sp>
      <p:pic>
        <p:nvPicPr>
          <p:cNvPr id="9218" name="Picture 2" descr="http://willerup.com/aconcagua/img/viewN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4724400"/>
            <a:ext cx="3190875" cy="1609725"/>
          </a:xfrm>
          <a:prstGeom prst="rect">
            <a:avLst/>
          </a:prstGeom>
          <a:noFill/>
        </p:spPr>
      </p:pic>
      <p:pic>
        <p:nvPicPr>
          <p:cNvPr id="7" name="Picture 4" descr="http://willerup.com/aconcagua/img/acon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5257800"/>
            <a:ext cx="1298650" cy="1066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macho pinch </a:t>
            </a:r>
            <a:r>
              <a:rPr lang="en-US" dirty="0" smtClean="0">
                <a:solidFill>
                  <a:srgbClr val="00B0F0"/>
                </a:solidFill>
              </a:rPr>
              <a:t>was believed to have been made around the 15</a:t>
            </a:r>
            <a:r>
              <a:rPr lang="en-US" baseline="30000" dirty="0" smtClean="0">
                <a:solidFill>
                  <a:srgbClr val="00B0F0"/>
                </a:solidFill>
              </a:rPr>
              <a:t>th</a:t>
            </a:r>
            <a:r>
              <a:rPr lang="en-US" dirty="0" smtClean="0">
                <a:solidFill>
                  <a:srgbClr val="00B0F0"/>
                </a:solidFill>
              </a:rPr>
              <a:t> century and was rediscovered in 1911 by </a:t>
            </a:r>
            <a:r>
              <a:rPr lang="en-US" dirty="0" smtClean="0">
                <a:solidFill>
                  <a:srgbClr val="00B0F0"/>
                </a:solidFill>
              </a:rPr>
              <a:t>Hiram </a:t>
            </a:r>
            <a:r>
              <a:rPr lang="en-US" dirty="0" smtClean="0">
                <a:solidFill>
                  <a:srgbClr val="00B0F0"/>
                </a:solidFill>
              </a:rPr>
              <a:t>big ham.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Machu </a:t>
            </a:r>
            <a:r>
              <a:rPr lang="en-US" dirty="0" smtClean="0">
                <a:solidFill>
                  <a:srgbClr val="00B0F0"/>
                </a:solidFill>
              </a:rPr>
              <a:t>pinch </a:t>
            </a:r>
            <a:r>
              <a:rPr lang="en-US" dirty="0" smtClean="0">
                <a:solidFill>
                  <a:srgbClr val="00B0F0"/>
                </a:solidFill>
              </a:rPr>
              <a:t>which is </a:t>
            </a:r>
            <a:r>
              <a:rPr lang="en-US" dirty="0" smtClean="0">
                <a:solidFill>
                  <a:srgbClr val="00B0F0"/>
                </a:solidFill>
              </a:rPr>
              <a:t>located </a:t>
            </a:r>
            <a:r>
              <a:rPr lang="en-US" dirty="0" smtClean="0">
                <a:solidFill>
                  <a:srgbClr val="00B0F0"/>
                </a:solidFill>
              </a:rPr>
              <a:t>70 km northwest of </a:t>
            </a:r>
            <a:r>
              <a:rPr lang="en-US" dirty="0" smtClean="0">
                <a:solidFill>
                  <a:srgbClr val="00B0F0"/>
                </a:solidFill>
              </a:rPr>
              <a:t>Cuzco </a:t>
            </a:r>
            <a:r>
              <a:rPr lang="en-US" dirty="0" smtClean="0">
                <a:solidFill>
                  <a:srgbClr val="00B0F0"/>
                </a:solidFill>
              </a:rPr>
              <a:t>the </a:t>
            </a:r>
            <a:r>
              <a:rPr lang="en-US" dirty="0" smtClean="0">
                <a:solidFill>
                  <a:srgbClr val="00B0F0"/>
                </a:solidFill>
              </a:rPr>
              <a:t>former capital </a:t>
            </a:r>
            <a:r>
              <a:rPr lang="en-US" dirty="0" smtClean="0">
                <a:solidFill>
                  <a:srgbClr val="00B0F0"/>
                </a:solidFill>
              </a:rPr>
              <a:t>of the </a:t>
            </a:r>
            <a:r>
              <a:rPr lang="en-US" dirty="0" smtClean="0">
                <a:solidFill>
                  <a:srgbClr val="00B0F0"/>
                </a:solidFill>
              </a:rPr>
              <a:t>Inca civilization.</a:t>
            </a:r>
            <a:endParaRPr lang="en-US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The </a:t>
            </a:r>
            <a:r>
              <a:rPr lang="en-US" dirty="0" smtClean="0">
                <a:solidFill>
                  <a:srgbClr val="00B0F0"/>
                </a:solidFill>
              </a:rPr>
              <a:t>ruins </a:t>
            </a:r>
            <a:r>
              <a:rPr lang="en-US" dirty="0" smtClean="0">
                <a:solidFill>
                  <a:srgbClr val="00B0F0"/>
                </a:solidFill>
              </a:rPr>
              <a:t>of </a:t>
            </a:r>
            <a:r>
              <a:rPr lang="en-US" dirty="0" smtClean="0">
                <a:solidFill>
                  <a:srgbClr val="00B0F0"/>
                </a:solidFill>
              </a:rPr>
              <a:t>macho pica </a:t>
            </a:r>
            <a:r>
              <a:rPr lang="en-US" dirty="0" smtClean="0">
                <a:solidFill>
                  <a:srgbClr val="00B0F0"/>
                </a:solidFill>
              </a:rPr>
              <a:t>are 2,430 meters above sea </a:t>
            </a:r>
            <a:r>
              <a:rPr lang="en-US" dirty="0" smtClean="0">
                <a:solidFill>
                  <a:srgbClr val="00B0F0"/>
                </a:solidFill>
              </a:rPr>
              <a:t>level </a:t>
            </a:r>
            <a:r>
              <a:rPr lang="en-US" dirty="0" smtClean="0">
                <a:solidFill>
                  <a:srgbClr val="00B0F0"/>
                </a:solidFill>
              </a:rPr>
              <a:t>and is the </a:t>
            </a:r>
            <a:r>
              <a:rPr lang="en-US" dirty="0" smtClean="0">
                <a:solidFill>
                  <a:srgbClr val="00B0F0"/>
                </a:solidFill>
              </a:rPr>
              <a:t>endear </a:t>
            </a:r>
            <a:r>
              <a:rPr lang="en-US" dirty="0" smtClean="0">
                <a:solidFill>
                  <a:srgbClr val="00B0F0"/>
                </a:solidFill>
              </a:rPr>
              <a:t>mountain </a:t>
            </a:r>
            <a:r>
              <a:rPr lang="en-US" dirty="0" smtClean="0">
                <a:solidFill>
                  <a:srgbClr val="00B0F0"/>
                </a:solidFill>
              </a:rPr>
              <a:t>regon.h</a:t>
            </a:r>
            <a:endParaRPr lang="en-US" dirty="0" smtClean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</a:t>
            </a:r>
            <a:r>
              <a:rPr smtClean="0"/>
              <a:t>achu </a:t>
            </a:r>
            <a:r>
              <a:rPr lang="en-US" dirty="0" smtClean="0"/>
              <a:t>pinch</a:t>
            </a:r>
            <a:endParaRPr lang="en-US" dirty="0"/>
          </a:p>
        </p:txBody>
      </p:sp>
      <p:pic>
        <p:nvPicPr>
          <p:cNvPr id="8194" name="Picture 2" descr="[Photo of Machu Picchu]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724400"/>
            <a:ext cx="2667000" cy="1371601"/>
          </a:xfrm>
          <a:prstGeom prst="rect">
            <a:avLst/>
          </a:prstGeom>
          <a:noFill/>
        </p:spPr>
      </p:pic>
      <p:pic>
        <p:nvPicPr>
          <p:cNvPr id="8196" name="Picture 4" descr="[Photo of terraces]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4343400"/>
            <a:ext cx="2362200" cy="175260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The </a:t>
            </a:r>
            <a:r>
              <a:rPr lang="en-US" dirty="0" smtClean="0">
                <a:solidFill>
                  <a:srgbClr val="7030A0"/>
                </a:solidFill>
              </a:rPr>
              <a:t>Amazon </a:t>
            </a:r>
            <a:r>
              <a:rPr lang="en-US" dirty="0" smtClean="0">
                <a:solidFill>
                  <a:srgbClr val="7030A0"/>
                </a:solidFill>
              </a:rPr>
              <a:t>river is the largest river in the world by with a total flow greater than the next eight largest rivers combined.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The largest rive in the world the </a:t>
            </a:r>
            <a:r>
              <a:rPr lang="en-US" dirty="0" smtClean="0">
                <a:solidFill>
                  <a:srgbClr val="7030A0"/>
                </a:solidFill>
              </a:rPr>
              <a:t>Amazon </a:t>
            </a:r>
            <a:r>
              <a:rPr lang="en-US" dirty="0" smtClean="0">
                <a:solidFill>
                  <a:srgbClr val="7030A0"/>
                </a:solidFill>
              </a:rPr>
              <a:t>runs from </a:t>
            </a:r>
            <a:r>
              <a:rPr lang="en-US" dirty="0" smtClean="0">
                <a:solidFill>
                  <a:srgbClr val="7030A0"/>
                </a:solidFill>
              </a:rPr>
              <a:t>Peru </a:t>
            </a:r>
            <a:r>
              <a:rPr lang="en-US" dirty="0" smtClean="0">
                <a:solidFill>
                  <a:srgbClr val="7030A0"/>
                </a:solidFill>
              </a:rPr>
              <a:t>to brazil.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The </a:t>
            </a:r>
            <a:r>
              <a:rPr lang="en-US" dirty="0" smtClean="0">
                <a:solidFill>
                  <a:srgbClr val="7030A0"/>
                </a:solidFill>
              </a:rPr>
              <a:t>Amazon </a:t>
            </a:r>
            <a:r>
              <a:rPr lang="en-US" dirty="0" smtClean="0">
                <a:solidFill>
                  <a:srgbClr val="7030A0"/>
                </a:solidFill>
              </a:rPr>
              <a:t>river is </a:t>
            </a:r>
            <a:r>
              <a:rPr lang="en-US" dirty="0" smtClean="0">
                <a:solidFill>
                  <a:srgbClr val="7030A0"/>
                </a:solidFill>
              </a:rPr>
              <a:t>approximanly</a:t>
            </a:r>
            <a:r>
              <a:rPr lang="en-US" dirty="0" smtClean="0">
                <a:solidFill>
                  <a:srgbClr val="7030A0"/>
                </a:solidFill>
              </a:rPr>
              <a:t> 4,000 miles in </a:t>
            </a:r>
            <a:r>
              <a:rPr lang="en-US" dirty="0" smtClean="0">
                <a:solidFill>
                  <a:srgbClr val="7030A0"/>
                </a:solidFill>
              </a:rPr>
              <a:t>length. The Amazon </a:t>
            </a:r>
            <a:r>
              <a:rPr lang="en-US" dirty="0" smtClean="0">
                <a:solidFill>
                  <a:srgbClr val="7030A0"/>
                </a:solidFill>
              </a:rPr>
              <a:t>river is a little nit shorter then the </a:t>
            </a:r>
            <a:r>
              <a:rPr lang="en-US" dirty="0" smtClean="0">
                <a:solidFill>
                  <a:srgbClr val="7030A0"/>
                </a:solidFill>
              </a:rPr>
              <a:t>Nile </a:t>
            </a:r>
            <a:r>
              <a:rPr lang="en-US" dirty="0" smtClean="0">
                <a:solidFill>
                  <a:srgbClr val="7030A0"/>
                </a:solidFill>
              </a:rPr>
              <a:t>river.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smtClean="0"/>
              <a:t>mizon river</a:t>
            </a:r>
            <a:endParaRPr lang="en-US" dirty="0"/>
          </a:p>
        </p:txBody>
      </p:sp>
      <p:pic>
        <p:nvPicPr>
          <p:cNvPr id="7170" name="Picture 2" descr="Click to show &quot;Amazon river&quot; result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257800"/>
            <a:ext cx="2743200" cy="1343026"/>
          </a:xfrm>
          <a:prstGeom prst="rect">
            <a:avLst/>
          </a:prstGeom>
          <a:noFill/>
        </p:spPr>
      </p:pic>
      <p:pic>
        <p:nvPicPr>
          <p:cNvPr id="7172" name="Picture 4" descr="Click to show &quot;Amazon river&quot; result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800600"/>
            <a:ext cx="2590800" cy="1724025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33"/>
                </a:solidFill>
              </a:rPr>
              <a:t>The rainforest likely formed during the </a:t>
            </a:r>
            <a:r>
              <a:rPr lang="en-US" dirty="0" smtClean="0">
                <a:solidFill>
                  <a:srgbClr val="66FF33"/>
                </a:solidFill>
              </a:rPr>
              <a:t>Eocene </a:t>
            </a:r>
            <a:r>
              <a:rPr lang="en-US" dirty="0" smtClean="0">
                <a:solidFill>
                  <a:srgbClr val="66FF33"/>
                </a:solidFill>
              </a:rPr>
              <a:t>era. It appeared following a </a:t>
            </a:r>
            <a:r>
              <a:rPr lang="en-US" dirty="0" smtClean="0">
                <a:solidFill>
                  <a:srgbClr val="66FF33"/>
                </a:solidFill>
              </a:rPr>
              <a:t>globe </a:t>
            </a:r>
            <a:r>
              <a:rPr lang="en-US" dirty="0" smtClean="0">
                <a:solidFill>
                  <a:srgbClr val="66FF33"/>
                </a:solidFill>
              </a:rPr>
              <a:t>reduction.</a:t>
            </a:r>
          </a:p>
          <a:p>
            <a:r>
              <a:rPr lang="en-US" dirty="0" smtClean="0">
                <a:solidFill>
                  <a:srgbClr val="66FF33"/>
                </a:solidFill>
              </a:rPr>
              <a:t>The rainforest has bin extinct for at least a55 million years.</a:t>
            </a:r>
          </a:p>
          <a:p>
            <a:r>
              <a:rPr lang="en-US" dirty="0" smtClean="0">
                <a:solidFill>
                  <a:srgbClr val="66FF33"/>
                </a:solidFill>
              </a:rPr>
              <a:t>During the </a:t>
            </a:r>
            <a:r>
              <a:rPr lang="en-US" dirty="0" smtClean="0">
                <a:solidFill>
                  <a:srgbClr val="66FF33"/>
                </a:solidFill>
              </a:rPr>
              <a:t>mid-Eocene </a:t>
            </a:r>
            <a:r>
              <a:rPr lang="en-US" dirty="0" smtClean="0">
                <a:solidFill>
                  <a:srgbClr val="66FF33"/>
                </a:solidFill>
              </a:rPr>
              <a:t>it is believe </a:t>
            </a:r>
            <a:r>
              <a:rPr lang="en-US" dirty="0" smtClean="0">
                <a:solidFill>
                  <a:srgbClr val="66FF33"/>
                </a:solidFill>
              </a:rPr>
              <a:t>that </a:t>
            </a:r>
            <a:r>
              <a:rPr lang="en-US" dirty="0" smtClean="0">
                <a:solidFill>
                  <a:srgbClr val="66FF33"/>
                </a:solidFill>
              </a:rPr>
              <a:t>the </a:t>
            </a:r>
            <a:r>
              <a:rPr lang="en-US" dirty="0" smtClean="0">
                <a:solidFill>
                  <a:srgbClr val="66FF33"/>
                </a:solidFill>
              </a:rPr>
              <a:t>drainage </a:t>
            </a:r>
            <a:r>
              <a:rPr lang="en-US" dirty="0" smtClean="0">
                <a:solidFill>
                  <a:srgbClr val="66FF33"/>
                </a:solidFill>
              </a:rPr>
              <a:t>basin of the </a:t>
            </a:r>
            <a:r>
              <a:rPr lang="en-US" dirty="0" smtClean="0">
                <a:solidFill>
                  <a:srgbClr val="66FF33"/>
                </a:solidFill>
              </a:rPr>
              <a:t>Amazon </a:t>
            </a:r>
            <a:r>
              <a:rPr lang="en-US" dirty="0" smtClean="0">
                <a:solidFill>
                  <a:srgbClr val="66FF33"/>
                </a:solidFill>
              </a:rPr>
              <a:t>was split along the middle of the continent by the </a:t>
            </a:r>
            <a:r>
              <a:rPr lang="en-US" dirty="0" smtClean="0">
                <a:solidFill>
                  <a:srgbClr val="66FF33"/>
                </a:solidFill>
              </a:rPr>
              <a:t>Purus </a:t>
            </a:r>
            <a:r>
              <a:rPr lang="en-US" dirty="0" smtClean="0">
                <a:solidFill>
                  <a:srgbClr val="66FF33"/>
                </a:solidFill>
              </a:rPr>
              <a:t>arch.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smtClean="0"/>
              <a:t>mazon rain forest</a:t>
            </a:r>
            <a:endParaRPr lang="en-US" dirty="0"/>
          </a:p>
        </p:txBody>
      </p:sp>
      <p:pic>
        <p:nvPicPr>
          <p:cNvPr id="6146" name="Picture 2" descr="Click to show &quot;Amazon rainforest&quot; result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876800"/>
            <a:ext cx="2514600" cy="1676401"/>
          </a:xfrm>
          <a:prstGeom prst="rect">
            <a:avLst/>
          </a:prstGeom>
          <a:noFill/>
        </p:spPr>
      </p:pic>
      <p:pic>
        <p:nvPicPr>
          <p:cNvPr id="6148" name="Picture 4" descr="Click to show &quot;Amazon rainforest&quot; result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04800"/>
            <a:ext cx="2133600" cy="1371600"/>
          </a:xfrm>
          <a:prstGeom prst="rect">
            <a:avLst/>
          </a:prstGeom>
          <a:noFill/>
        </p:spPr>
      </p:pic>
      <p:pic>
        <p:nvPicPr>
          <p:cNvPr id="6150" name="Picture 6" descr="Click to show &quot;Amazon rainforest&quot; result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4419600"/>
            <a:ext cx="1600200" cy="21336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Citizen its </a:t>
            </a:r>
            <a:r>
              <a:rPr lang="en-US" dirty="0" smtClean="0">
                <a:solidFill>
                  <a:srgbClr val="0000FF"/>
                </a:solidFill>
              </a:rPr>
              <a:t>is the largest of the ruined </a:t>
            </a:r>
            <a:r>
              <a:rPr lang="en-US" dirty="0" smtClean="0">
                <a:solidFill>
                  <a:srgbClr val="0000FF"/>
                </a:solidFill>
              </a:rPr>
              <a:t>Mayan </a:t>
            </a:r>
            <a:r>
              <a:rPr lang="en-US" dirty="0" smtClean="0">
                <a:solidFill>
                  <a:srgbClr val="0000FF"/>
                </a:solidFill>
              </a:rPr>
              <a:t>cities on the </a:t>
            </a:r>
            <a:r>
              <a:rPr lang="en-US" dirty="0" smtClean="0">
                <a:solidFill>
                  <a:srgbClr val="0000FF"/>
                </a:solidFill>
              </a:rPr>
              <a:t>Yucatan peninsula </a:t>
            </a:r>
            <a:r>
              <a:rPr lang="en-US" dirty="0" smtClean="0">
                <a:solidFill>
                  <a:srgbClr val="0000FF"/>
                </a:solidFill>
              </a:rPr>
              <a:t>and one of </a:t>
            </a:r>
            <a:r>
              <a:rPr lang="en-US" dirty="0" smtClean="0">
                <a:solidFill>
                  <a:srgbClr val="0000FF"/>
                </a:solidFill>
              </a:rPr>
              <a:t>medicos </a:t>
            </a:r>
            <a:r>
              <a:rPr lang="en-US" dirty="0" smtClean="0">
                <a:solidFill>
                  <a:srgbClr val="0000FF"/>
                </a:solidFill>
              </a:rPr>
              <a:t>most-visited tourist destinations.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Constructions began in the 7</a:t>
            </a:r>
            <a:r>
              <a:rPr lang="en-US" baseline="30000" dirty="0" smtClean="0">
                <a:solidFill>
                  <a:srgbClr val="0000FF"/>
                </a:solidFill>
              </a:rPr>
              <a:t>th</a:t>
            </a:r>
            <a:r>
              <a:rPr lang="en-US" dirty="0" smtClean="0">
                <a:solidFill>
                  <a:srgbClr val="0000FF"/>
                </a:solidFill>
              </a:rPr>
              <a:t> century and the city reached its peak after the arrival of the </a:t>
            </a:r>
            <a:r>
              <a:rPr lang="en-US" dirty="0" smtClean="0">
                <a:solidFill>
                  <a:srgbClr val="0000FF"/>
                </a:solidFill>
              </a:rPr>
              <a:t>Toltec's </a:t>
            </a:r>
            <a:r>
              <a:rPr lang="en-US" dirty="0" smtClean="0">
                <a:solidFill>
                  <a:srgbClr val="0000FF"/>
                </a:solidFill>
              </a:rPr>
              <a:t>in the 10</a:t>
            </a:r>
            <a:r>
              <a:rPr lang="en-US" baseline="30000" dirty="0" smtClean="0">
                <a:solidFill>
                  <a:srgbClr val="0000FF"/>
                </a:solidFill>
              </a:rPr>
              <a:t>th</a:t>
            </a:r>
            <a:r>
              <a:rPr lang="en-US" dirty="0" smtClean="0">
                <a:solidFill>
                  <a:srgbClr val="0000FF"/>
                </a:solidFill>
              </a:rPr>
              <a:t> century.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smtClean="0"/>
              <a:t>hitzen itza</a:t>
            </a:r>
            <a:endParaRPr lang="en-US" dirty="0"/>
          </a:p>
        </p:txBody>
      </p:sp>
      <p:pic>
        <p:nvPicPr>
          <p:cNvPr id="5122" name="Picture 2" descr="ChitzGroup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267200"/>
            <a:ext cx="3333750" cy="2133600"/>
          </a:xfrm>
          <a:prstGeom prst="rect">
            <a:avLst/>
          </a:prstGeom>
          <a:noFill/>
        </p:spPr>
      </p:pic>
      <p:pic>
        <p:nvPicPr>
          <p:cNvPr id="5124" name="Picture 4" descr="Chitz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4495800"/>
            <a:ext cx="2952750" cy="2057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it is taller then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Niagara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falls.</a:t>
            </a:r>
          </a:p>
          <a:p>
            <a:pPr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During the rainy season of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November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and march the rate of flow of water going over the falls may reach 450,ooo cubic feet per second.</a:t>
            </a:r>
          </a:p>
          <a:p>
            <a:pPr>
              <a:buNone/>
            </a:pP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smtClean="0"/>
              <a:t>guazu falls </a:t>
            </a:r>
            <a:endParaRPr lang="en-US" dirty="0"/>
          </a:p>
        </p:txBody>
      </p:sp>
      <p:pic>
        <p:nvPicPr>
          <p:cNvPr id="4098" name="Picture 2" descr="Iguazu Fal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038600"/>
            <a:ext cx="3581400" cy="2390776"/>
          </a:xfrm>
          <a:prstGeom prst="rect">
            <a:avLst/>
          </a:prstGeom>
          <a:noFill/>
        </p:spPr>
      </p:pic>
      <p:pic>
        <p:nvPicPr>
          <p:cNvPr id="4100" name="Picture 4" descr="[Iguazu falls photos]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685800"/>
            <a:ext cx="3276600" cy="762000"/>
          </a:xfrm>
          <a:prstGeom prst="rect">
            <a:avLst/>
          </a:prstGeom>
          <a:noFill/>
        </p:spPr>
      </p:pic>
      <p:pic>
        <p:nvPicPr>
          <p:cNvPr id="4102" name="Picture 6" descr="[Iguazu falls photos]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62600" y="4191000"/>
            <a:ext cx="2209800" cy="1981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Popocatepetl </a:t>
            </a:r>
            <a:r>
              <a:rPr lang="en-US" dirty="0" smtClean="0">
                <a:solidFill>
                  <a:srgbClr val="FF0000"/>
                </a:solidFill>
              </a:rPr>
              <a:t>is also known as </a:t>
            </a:r>
            <a:r>
              <a:rPr lang="en-US" dirty="0" smtClean="0">
                <a:solidFill>
                  <a:srgbClr val="FF0000"/>
                </a:solidFill>
              </a:rPr>
              <a:t>popochowa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It is the second highest peak.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It is a active volcano.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smtClean="0"/>
              <a:t>opocatepeti </a:t>
            </a:r>
            <a:endParaRPr lang="en-US" dirty="0"/>
          </a:p>
        </p:txBody>
      </p:sp>
      <p:pic>
        <p:nvPicPr>
          <p:cNvPr id="3074" name="Picture 2" descr="Click to show &quot;Popocatepetl&quot; result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381000"/>
            <a:ext cx="1057275" cy="1219201"/>
          </a:xfrm>
          <a:prstGeom prst="rect">
            <a:avLst/>
          </a:prstGeom>
          <a:noFill/>
        </p:spPr>
      </p:pic>
      <p:pic>
        <p:nvPicPr>
          <p:cNvPr id="3076" name="Picture 4" descr="Click to show &quot;Popocatepetl&quot; result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86200"/>
            <a:ext cx="3124200" cy="2524125"/>
          </a:xfrm>
          <a:prstGeom prst="rect">
            <a:avLst/>
          </a:prstGeom>
          <a:noFill/>
        </p:spPr>
      </p:pic>
      <p:pic>
        <p:nvPicPr>
          <p:cNvPr id="3078" name="Picture 6" descr="Click to show &quot;Popocatepetl&quot; result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3581400"/>
            <a:ext cx="2590800" cy="2667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190</TotalTime>
  <Words>501</Words>
  <Application>Microsoft Office PowerPoint</Application>
  <PresentationFormat>On-screen Show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Paper</vt:lpstr>
      <vt:lpstr>Ilea Delozier</vt:lpstr>
      <vt:lpstr>Angel falls</vt:lpstr>
      <vt:lpstr>aconcague</vt:lpstr>
      <vt:lpstr>Machu pinch</vt:lpstr>
      <vt:lpstr>Amizon river</vt:lpstr>
      <vt:lpstr>Amazon rain forest</vt:lpstr>
      <vt:lpstr>Chitzen itza</vt:lpstr>
      <vt:lpstr>Iguazu falls </vt:lpstr>
      <vt:lpstr>Popocatepeti </vt:lpstr>
      <vt:lpstr>Galapagos islands </vt:lpstr>
      <vt:lpstr>Andes mountains</vt:lpstr>
    </vt:vector>
  </TitlesOfParts>
  <Company>Everett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201358</dc:creator>
  <cp:lastModifiedBy>201358</cp:lastModifiedBy>
  <cp:revision>24</cp:revision>
  <dcterms:created xsi:type="dcterms:W3CDTF">2011-12-05T17:59:14Z</dcterms:created>
  <dcterms:modified xsi:type="dcterms:W3CDTF">2011-12-14T18:28:52Z</dcterms:modified>
</cp:coreProperties>
</file>