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FF00"/>
    <a:srgbClr val="FF33CC"/>
    <a:srgbClr val="800080"/>
    <a:srgbClr val="F0CA3E"/>
    <a:srgbClr val="7CFF05"/>
    <a:srgbClr val="99FF33"/>
    <a:srgbClr val="F0E176"/>
    <a:srgbClr val="C42404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D8633-6A29-4E58-A9C5-46EE62681112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5887A-D4EB-46EB-BB0E-713660FCB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922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D8633-6A29-4E58-A9C5-46EE62681112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5887A-D4EB-46EB-BB0E-713660FCB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819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D8633-6A29-4E58-A9C5-46EE62681112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5887A-D4EB-46EB-BB0E-713660FCB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556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D8633-6A29-4E58-A9C5-46EE62681112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5887A-D4EB-46EB-BB0E-713660FCB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796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D8633-6A29-4E58-A9C5-46EE62681112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5887A-D4EB-46EB-BB0E-713660FCB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09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D8633-6A29-4E58-A9C5-46EE62681112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5887A-D4EB-46EB-BB0E-713660FCB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09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D8633-6A29-4E58-A9C5-46EE62681112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5887A-D4EB-46EB-BB0E-713660FCB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881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D8633-6A29-4E58-A9C5-46EE62681112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5887A-D4EB-46EB-BB0E-713660FCB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83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D8633-6A29-4E58-A9C5-46EE62681112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5887A-D4EB-46EB-BB0E-713660FCB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409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D8633-6A29-4E58-A9C5-46EE62681112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5887A-D4EB-46EB-BB0E-713660FCB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963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D8633-6A29-4E58-A9C5-46EE62681112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5887A-D4EB-46EB-BB0E-713660FCB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248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1D8633-6A29-4E58-A9C5-46EE62681112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35887A-D4EB-46EB-BB0E-713660FCB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328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CA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latin typeface="Franklin Gothic Heavy" pitchFamily="34" charset="0"/>
              </a:rPr>
              <a:t>Gold</a:t>
            </a:r>
            <a:endParaRPr lang="en-US" sz="7200" dirty="0">
              <a:latin typeface="Franklin Gothic Heavy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Broadway" pitchFamily="82" charset="0"/>
              </a:rPr>
              <a:t>By:</a:t>
            </a:r>
          </a:p>
          <a:p>
            <a:r>
              <a:rPr lang="en-US" dirty="0" smtClean="0">
                <a:solidFill>
                  <a:schemeClr val="tx1"/>
                </a:solidFill>
                <a:latin typeface="Broadway" pitchFamily="82" charset="0"/>
              </a:rPr>
              <a:t>Steven </a:t>
            </a:r>
            <a:r>
              <a:rPr lang="en-US" dirty="0" err="1" smtClean="0">
                <a:solidFill>
                  <a:schemeClr val="tx1"/>
                </a:solidFill>
                <a:latin typeface="Broadway" pitchFamily="82" charset="0"/>
              </a:rPr>
              <a:t>Sheaffer</a:t>
            </a:r>
            <a:endParaRPr lang="en-US" dirty="0">
              <a:solidFill>
                <a:schemeClr val="tx1"/>
              </a:solidFill>
              <a:latin typeface="Broadway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125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240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latin typeface="Algerian" pitchFamily="82" charset="0"/>
              </a:rPr>
              <a:t>Information</a:t>
            </a:r>
            <a:endParaRPr lang="en-US" sz="72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roadway" pitchFamily="82" charset="0"/>
              </a:rPr>
              <a:t>Name: Gold</a:t>
            </a:r>
          </a:p>
          <a:p>
            <a:r>
              <a:rPr lang="en-US" dirty="0" smtClean="0">
                <a:latin typeface="Broadway" pitchFamily="82" charset="0"/>
              </a:rPr>
              <a:t>Atomic Symbol: Au</a:t>
            </a:r>
          </a:p>
          <a:p>
            <a:r>
              <a:rPr lang="en-US" dirty="0" smtClean="0">
                <a:latin typeface="Broadway" pitchFamily="82" charset="0"/>
              </a:rPr>
              <a:t>Atomic Number: 79</a:t>
            </a:r>
          </a:p>
          <a:p>
            <a:r>
              <a:rPr lang="en-US" dirty="0" smtClean="0">
                <a:latin typeface="Broadway" pitchFamily="82" charset="0"/>
              </a:rPr>
              <a:t>Atomic Mass: 196.97</a:t>
            </a:r>
          </a:p>
          <a:p>
            <a:r>
              <a:rPr lang="en-US" dirty="0" smtClean="0">
                <a:latin typeface="Broadway" pitchFamily="82" charset="0"/>
              </a:rPr>
              <a:t>Group #: 11</a:t>
            </a:r>
          </a:p>
          <a:p>
            <a:r>
              <a:rPr lang="en-US" dirty="0" smtClean="0">
                <a:latin typeface="Broadway" pitchFamily="82" charset="0"/>
              </a:rPr>
              <a:t>Period #: 6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608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chemeClr val="bg1"/>
                </a:solidFill>
              </a:rPr>
              <a:t>Picture</a:t>
            </a:r>
            <a:endParaRPr lang="en-US" sz="6600" dirty="0"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3733800"/>
            <a:ext cx="3657121" cy="27432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71600"/>
            <a:ext cx="3505200" cy="2133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886200"/>
            <a:ext cx="4381500" cy="26289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29200" y="1371601"/>
            <a:ext cx="3581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Comes in many</a:t>
            </a:r>
            <a:r>
              <a:rPr lang="en-US" sz="4000" dirty="0" smtClean="0"/>
              <a:t> </a:t>
            </a:r>
            <a:r>
              <a:rPr lang="en-US" sz="4000" dirty="0" smtClean="0">
                <a:solidFill>
                  <a:schemeClr val="bg1"/>
                </a:solidFill>
              </a:rPr>
              <a:t>ways</a:t>
            </a:r>
            <a:r>
              <a:rPr lang="en-US" sz="40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96268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Atom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447800"/>
            <a:ext cx="4648200" cy="2971800"/>
          </a:xfrm>
        </p:spPr>
      </p:pic>
      <p:sp>
        <p:nvSpPr>
          <p:cNvPr id="5" name="TextBox 4"/>
          <p:cNvSpPr txBox="1"/>
          <p:nvPr/>
        </p:nvSpPr>
        <p:spPr>
          <a:xfrm>
            <a:off x="1371600" y="4539343"/>
            <a:ext cx="6172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itchFamily="34" charset="0"/>
              <a:buChar char="•"/>
            </a:pPr>
            <a:r>
              <a:rPr lang="en-US" sz="4000" dirty="0" smtClean="0"/>
              <a:t>Protons: 79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en-US" sz="4000" dirty="0" smtClean="0"/>
              <a:t>Electrons: 79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en-US" sz="4000" dirty="0" smtClean="0"/>
              <a:t>Neutrons: 118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55176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CFF0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Physical Properties</a:t>
            </a:r>
            <a:endParaRPr lang="en-US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>
                <a:latin typeface="Matura MT Script Capitals" pitchFamily="66" charset="0"/>
              </a:rPr>
              <a:t>Melting Point: 1948.5 degrees</a:t>
            </a:r>
          </a:p>
          <a:p>
            <a:endParaRPr lang="en-US" dirty="0" smtClean="0"/>
          </a:p>
          <a:p>
            <a:r>
              <a:rPr lang="en-US" sz="4400" dirty="0" smtClean="0">
                <a:latin typeface="Matura MT Script Capitals" pitchFamily="66" charset="0"/>
              </a:rPr>
              <a:t>Density: 19.3 </a:t>
            </a:r>
            <a:r>
              <a:rPr lang="en-US" sz="4400" dirty="0" err="1" smtClean="0">
                <a:latin typeface="Matura MT Script Capitals" pitchFamily="66" charset="0"/>
              </a:rPr>
              <a:t>gm</a:t>
            </a:r>
            <a:r>
              <a:rPr lang="en-US" sz="4400" dirty="0" smtClean="0">
                <a:latin typeface="Matura MT Script Capitals" pitchFamily="66" charset="0"/>
              </a:rPr>
              <a:t>/cm cubed</a:t>
            </a:r>
          </a:p>
          <a:p>
            <a:endParaRPr lang="en-US" dirty="0" smtClean="0"/>
          </a:p>
          <a:p>
            <a:r>
              <a:rPr lang="en-US" sz="4400" dirty="0" smtClean="0">
                <a:latin typeface="Matura MT Script Capitals" pitchFamily="66" charset="0"/>
              </a:rPr>
              <a:t>Gold is soft, yellow, and shiny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45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33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 smtClean="0">
                <a:latin typeface="Algerian" pitchFamily="82" charset="0"/>
              </a:rPr>
              <a:t>Chemical Properties</a:t>
            </a:r>
            <a:endParaRPr lang="en-US" sz="60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>
                <a:latin typeface="Bauhaus 93" pitchFamily="82" charset="0"/>
              </a:rPr>
              <a:t>Gold is a noble metal because it resists reacting with stuff.</a:t>
            </a:r>
          </a:p>
          <a:p>
            <a:r>
              <a:rPr lang="en-US" sz="4400" dirty="0" smtClean="0">
                <a:latin typeface="Bauhaus 93" pitchFamily="82" charset="0"/>
              </a:rPr>
              <a:t>Gold is chemically inactive.</a:t>
            </a:r>
          </a:p>
          <a:p>
            <a:r>
              <a:rPr lang="en-US" sz="4400" dirty="0" smtClean="0">
                <a:latin typeface="Bauhaus 93" pitchFamily="82" charset="0"/>
              </a:rPr>
              <a:t>Gold is not a highly reactive element.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411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CA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latin typeface="Baskerville Old Face" pitchFamily="18" charset="0"/>
                <a:cs typeface="Andalus" pitchFamily="18" charset="-78"/>
              </a:rPr>
              <a:t>Uses</a:t>
            </a:r>
            <a:endParaRPr lang="en-US" sz="9600" dirty="0">
              <a:latin typeface="Baskerville Old Face" pitchFamily="18" charset="0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b="1" dirty="0" smtClean="0">
                <a:latin typeface="Cooper Black" pitchFamily="18" charset="0"/>
              </a:rPr>
              <a:t>Since gold has so much resistance to corrosion, it is used in a lot of electronics.</a:t>
            </a:r>
          </a:p>
          <a:p>
            <a:r>
              <a:rPr lang="en-US" sz="3600" b="1" dirty="0" smtClean="0">
                <a:latin typeface="Cooper Black" pitchFamily="18" charset="0"/>
              </a:rPr>
              <a:t>Gold is used to shied </a:t>
            </a:r>
            <a:r>
              <a:rPr lang="en-US" sz="3600" b="1" dirty="0" err="1" smtClean="0">
                <a:latin typeface="Cooper Black" pitchFamily="18" charset="0"/>
              </a:rPr>
              <a:t>spacecrafts</a:t>
            </a:r>
            <a:r>
              <a:rPr lang="en-US" sz="3600" b="1" dirty="0" smtClean="0">
                <a:latin typeface="Cooper Black" pitchFamily="18" charset="0"/>
              </a:rPr>
              <a:t> because it has a lot of reflective powers.</a:t>
            </a:r>
          </a:p>
          <a:p>
            <a:r>
              <a:rPr lang="en-US" sz="3600" b="1" dirty="0" smtClean="0">
                <a:latin typeface="Cooper Black" pitchFamily="18" charset="0"/>
              </a:rPr>
              <a:t>Gold is also an ancient metal for wealth. </a:t>
            </a:r>
            <a:endParaRPr lang="en-US" sz="3600" b="1" dirty="0"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75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latin typeface="Franklin Gothic Heavy" pitchFamily="34" charset="0"/>
              </a:rPr>
              <a:t>History</a:t>
            </a:r>
            <a:endParaRPr lang="en-US" sz="6000" dirty="0">
              <a:solidFill>
                <a:schemeClr val="bg1"/>
              </a:solidFill>
              <a:latin typeface="Franklin Gothic Heavy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800080"/>
          </a:solidFill>
        </p:spPr>
        <p:txBody>
          <a:bodyPr>
            <a:normAutofit fontScale="92500"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Matura MT Script Capitals" pitchFamily="66" charset="0"/>
              </a:rPr>
              <a:t>Gold was first found as gold nuggets. </a:t>
            </a:r>
          </a:p>
          <a:p>
            <a:r>
              <a:rPr lang="en-US" sz="4000" dirty="0" smtClean="0">
                <a:solidFill>
                  <a:schemeClr val="bg1"/>
                </a:solidFill>
                <a:latin typeface="Matura MT Script Capitals" pitchFamily="66" charset="0"/>
              </a:rPr>
              <a:t>Gold was first discovered in 6000 BC.</a:t>
            </a:r>
          </a:p>
          <a:p>
            <a:r>
              <a:rPr lang="en-US" sz="4000" dirty="0" smtClean="0">
                <a:solidFill>
                  <a:schemeClr val="bg1"/>
                </a:solidFill>
                <a:latin typeface="Matura MT Script Capitals" pitchFamily="66" charset="0"/>
              </a:rPr>
              <a:t>People first used gold for money and they often sold it to people.</a:t>
            </a:r>
          </a:p>
          <a:p>
            <a:r>
              <a:rPr lang="en-US" sz="4000" dirty="0" smtClean="0">
                <a:solidFill>
                  <a:schemeClr val="bg1"/>
                </a:solidFill>
                <a:latin typeface="Matura MT Script Capitals" pitchFamily="66" charset="0"/>
              </a:rPr>
              <a:t>Gold is very expensive and was very hard to find.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566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008000"/>
                </a:solidFill>
                <a:latin typeface="Gloucester MT Extra Condensed" pitchFamily="18" charset="0"/>
              </a:rPr>
              <a:t>Interesting Facts</a:t>
            </a:r>
            <a:endParaRPr lang="en-US" sz="5400" dirty="0">
              <a:solidFill>
                <a:srgbClr val="008000"/>
              </a:solidFill>
              <a:latin typeface="Gloucester MT Extra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Gill Sans Ultra Bold" pitchFamily="34" charset="0"/>
              </a:rPr>
              <a:t>Gold is so rare that the world pours more steel in an hour than it poured gold since the start of recorded history</a:t>
            </a:r>
          </a:p>
          <a:p>
            <a:r>
              <a:rPr lang="en-US" dirty="0" smtClean="0">
                <a:solidFill>
                  <a:srgbClr val="008000"/>
                </a:solidFill>
                <a:latin typeface="Gill Sans Ultra Bold" pitchFamily="34" charset="0"/>
              </a:rPr>
              <a:t>Gold has been found in every country in the world.</a:t>
            </a:r>
          </a:p>
          <a:p>
            <a:r>
              <a:rPr lang="en-US" dirty="0" smtClean="0">
                <a:solidFill>
                  <a:srgbClr val="008000"/>
                </a:solidFill>
                <a:latin typeface="Gill Sans Ultra Bold" pitchFamily="34" charset="0"/>
              </a:rPr>
              <a:t>Gold can conduct heat and electricity and it can never rust.</a:t>
            </a:r>
            <a:endParaRPr lang="en-US" dirty="0">
              <a:solidFill>
                <a:srgbClr val="008000"/>
              </a:solidFill>
              <a:latin typeface="Gill Sans Ultra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4639</TotalTime>
  <Words>224</Words>
  <Application>Microsoft Office PowerPoint</Application>
  <PresentationFormat>On-screen Show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Gold</vt:lpstr>
      <vt:lpstr>Information</vt:lpstr>
      <vt:lpstr>Picture</vt:lpstr>
      <vt:lpstr>The Atom</vt:lpstr>
      <vt:lpstr>Physical Properties</vt:lpstr>
      <vt:lpstr>Chemical Properties</vt:lpstr>
      <vt:lpstr>Uses</vt:lpstr>
      <vt:lpstr>History</vt:lpstr>
      <vt:lpstr>Interesting Facts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Gold</dc:title>
  <dc:creator>rsheaffer</dc:creator>
  <cp:lastModifiedBy>rsheaffer</cp:lastModifiedBy>
  <cp:revision>10</cp:revision>
  <dcterms:created xsi:type="dcterms:W3CDTF">2013-01-28T16:36:43Z</dcterms:created>
  <dcterms:modified xsi:type="dcterms:W3CDTF">2013-01-31T21:56:21Z</dcterms:modified>
</cp:coreProperties>
</file>