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509632D-1898-4A81-A7C3-EBBD2A521018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E759271-676B-4984-AAEF-9C9C59CD3EA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Copper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element 29</a:t>
            </a:r>
            <a:endParaRPr lang="en-US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110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295400"/>
            <a:ext cx="487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THE END (:</a:t>
            </a:r>
            <a:endParaRPr lang="en-US" sz="9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91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4754880" cy="3962400"/>
          </a:xfrm>
          <a:prstGeom prst="roundRect">
            <a:avLst>
              <a:gd name="adj" fmla="val 2537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029200" y="457200"/>
            <a:ext cx="396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29 is the atomic number.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Cu is the element symbol.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Copper is the name of the element.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63.546 is the atomic mass.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The group number is: 11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The period number is: 4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3732"/>
            <a:ext cx="6324600" cy="5089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2160" y="57912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	   This is a picture of Copper.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733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195802"/>
            <a:ext cx="7849340" cy="659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4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752600"/>
            <a:ext cx="723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1. Copper has a characteristic reddish brown color.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2. Its density is 8.93 g cm</a:t>
            </a:r>
            <a:r>
              <a:rPr lang="en-US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-3.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3. Its melting point is 1083`C.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4. It is highly malleable and ductile at ordinary temperature. It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becomes brittle near melting point.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5. It is a very good conductor of heat and electricity.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6. Its conductivity is almost as much as that of silver, the best conductor among all the metals.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4509" y="210702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        </a:t>
            </a:r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Physical Properties</a:t>
            </a:r>
          </a:p>
        </p:txBody>
      </p:sp>
    </p:spTree>
    <p:extLst>
      <p:ext uri="{BB962C8B-B14F-4D97-AF65-F5344CB8AC3E}">
        <p14:creationId xmlns:p14="http://schemas.microsoft.com/office/powerpoint/2010/main" val="2439539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655" y="533400"/>
            <a:ext cx="83058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Atomic number</a:t>
            </a:r>
            <a:endParaRPr lang="en-US" sz="1400" dirty="0"/>
          </a:p>
          <a:p>
            <a:r>
              <a:rPr lang="en-US" sz="1400" dirty="0"/>
              <a:t>29</a:t>
            </a:r>
          </a:p>
          <a:p>
            <a:r>
              <a:rPr lang="en-US" sz="1400" b="1" dirty="0"/>
              <a:t>Atomic mass</a:t>
            </a:r>
            <a:endParaRPr lang="en-US" sz="1400" dirty="0"/>
          </a:p>
          <a:p>
            <a:r>
              <a:rPr lang="en-US" sz="1400" dirty="0"/>
              <a:t>63.546 </a:t>
            </a:r>
            <a:r>
              <a:rPr lang="en-US" sz="1400" dirty="0" err="1"/>
              <a:t>g.mol</a:t>
            </a:r>
            <a:r>
              <a:rPr lang="en-US" sz="1400" baseline="30000" dirty="0"/>
              <a:t> -1</a:t>
            </a:r>
            <a:endParaRPr lang="en-US" sz="1400" dirty="0"/>
          </a:p>
          <a:p>
            <a:r>
              <a:rPr lang="en-US" sz="1400" b="1" dirty="0"/>
              <a:t>Electronegativity according to Pauling</a:t>
            </a:r>
            <a:endParaRPr lang="en-US" sz="1400" dirty="0"/>
          </a:p>
          <a:p>
            <a:r>
              <a:rPr lang="en-US" sz="1400" dirty="0"/>
              <a:t>1.9</a:t>
            </a:r>
          </a:p>
          <a:p>
            <a:r>
              <a:rPr lang="en-US" sz="1400" b="1" dirty="0"/>
              <a:t>Density</a:t>
            </a:r>
            <a:endParaRPr lang="en-US" sz="1400" dirty="0"/>
          </a:p>
          <a:p>
            <a:r>
              <a:rPr lang="en-US" sz="1400" dirty="0"/>
              <a:t>8.9 g.cm</a:t>
            </a:r>
            <a:r>
              <a:rPr lang="en-US" sz="1400" baseline="30000" dirty="0"/>
              <a:t>-3</a:t>
            </a:r>
            <a:r>
              <a:rPr lang="en-US" sz="1400" dirty="0"/>
              <a:t> at 20°C</a:t>
            </a:r>
          </a:p>
          <a:p>
            <a:r>
              <a:rPr lang="en-US" sz="1400" b="1" dirty="0"/>
              <a:t>Melting point</a:t>
            </a:r>
            <a:endParaRPr lang="en-US" sz="1400" dirty="0"/>
          </a:p>
          <a:p>
            <a:r>
              <a:rPr lang="en-US" sz="1400" dirty="0"/>
              <a:t>1083 °C</a:t>
            </a:r>
          </a:p>
          <a:p>
            <a:r>
              <a:rPr lang="en-US" sz="1400" b="1" dirty="0"/>
              <a:t>Boiling point</a:t>
            </a:r>
            <a:endParaRPr lang="en-US" sz="1400" dirty="0"/>
          </a:p>
          <a:p>
            <a:r>
              <a:rPr lang="en-US" sz="1400" dirty="0"/>
              <a:t>2595 °C</a:t>
            </a:r>
          </a:p>
          <a:p>
            <a:r>
              <a:rPr lang="en-US" sz="1400" b="1" dirty="0" err="1"/>
              <a:t>Vanderwaals</a:t>
            </a:r>
            <a:r>
              <a:rPr lang="en-US" sz="1400" b="1" dirty="0"/>
              <a:t> radius</a:t>
            </a:r>
            <a:endParaRPr lang="en-US" sz="1400" dirty="0"/>
          </a:p>
          <a:p>
            <a:r>
              <a:rPr lang="en-US" sz="1400" dirty="0"/>
              <a:t>0.128 nm</a:t>
            </a:r>
          </a:p>
          <a:p>
            <a:r>
              <a:rPr lang="en-US" sz="1400" b="1" dirty="0"/>
              <a:t>Ionic radius</a:t>
            </a:r>
            <a:endParaRPr lang="en-US" sz="1400" dirty="0"/>
          </a:p>
          <a:p>
            <a:r>
              <a:rPr lang="en-US" sz="1400" dirty="0"/>
              <a:t>0.096 nm (+1) ; 0.069 nm (+3)</a:t>
            </a:r>
          </a:p>
          <a:p>
            <a:r>
              <a:rPr lang="en-US" sz="1400" b="1" dirty="0"/>
              <a:t>Isotopes</a:t>
            </a:r>
            <a:endParaRPr lang="en-US" sz="1400" dirty="0"/>
          </a:p>
          <a:p>
            <a:r>
              <a:rPr lang="en-US" sz="1400" dirty="0"/>
              <a:t>6</a:t>
            </a:r>
          </a:p>
          <a:p>
            <a:r>
              <a:rPr lang="en-US" sz="1400" b="1" dirty="0"/>
              <a:t>Electronic shell </a:t>
            </a:r>
            <a:endParaRPr lang="en-US" sz="1400" dirty="0"/>
          </a:p>
          <a:p>
            <a:r>
              <a:rPr lang="en-US" sz="1400" dirty="0"/>
              <a:t>[ </a:t>
            </a:r>
            <a:r>
              <a:rPr lang="en-US" sz="1400" dirty="0" err="1"/>
              <a:t>Ar</a:t>
            </a:r>
            <a:r>
              <a:rPr lang="en-US" sz="1400" dirty="0"/>
              <a:t> ] 3d</a:t>
            </a:r>
            <a:r>
              <a:rPr lang="en-US" sz="1400" baseline="30000" dirty="0"/>
              <a:t>10</a:t>
            </a:r>
            <a:r>
              <a:rPr lang="en-US" sz="1400" dirty="0"/>
              <a:t> 4s</a:t>
            </a:r>
            <a:r>
              <a:rPr lang="en-US" sz="1400" baseline="30000" dirty="0"/>
              <a:t>1</a:t>
            </a:r>
            <a:endParaRPr lang="en-US" sz="1400" dirty="0"/>
          </a:p>
          <a:p>
            <a:r>
              <a:rPr lang="en-US" sz="1400" b="1" dirty="0"/>
              <a:t>Energy of first </a:t>
            </a:r>
            <a:r>
              <a:rPr lang="en-US" sz="1400" b="1" dirty="0" err="1"/>
              <a:t>ionisation</a:t>
            </a:r>
            <a:endParaRPr lang="en-US" sz="1400" dirty="0"/>
          </a:p>
          <a:p>
            <a:r>
              <a:rPr lang="en-US" sz="1400" dirty="0"/>
              <a:t>743.5 </a:t>
            </a:r>
            <a:r>
              <a:rPr lang="en-US" sz="1400" dirty="0" err="1"/>
              <a:t>kJ.mol</a:t>
            </a:r>
            <a:r>
              <a:rPr lang="en-US" sz="1400" baseline="30000" dirty="0"/>
              <a:t> -1</a:t>
            </a:r>
            <a:endParaRPr lang="en-US" sz="1400" dirty="0"/>
          </a:p>
          <a:p>
            <a:r>
              <a:rPr lang="en-US" sz="1400" b="1" dirty="0"/>
              <a:t>Energy of second </a:t>
            </a:r>
            <a:r>
              <a:rPr lang="en-US" sz="1400" b="1" dirty="0" err="1"/>
              <a:t>ionisation</a:t>
            </a:r>
            <a:endParaRPr lang="en-US" sz="1400" dirty="0"/>
          </a:p>
          <a:p>
            <a:r>
              <a:rPr lang="en-US" sz="1400" dirty="0"/>
              <a:t>1946 </a:t>
            </a:r>
            <a:r>
              <a:rPr lang="en-US" sz="1400" dirty="0" err="1"/>
              <a:t>kJ.mol</a:t>
            </a:r>
            <a:r>
              <a:rPr lang="en-US" sz="1400" baseline="30000" dirty="0"/>
              <a:t> -1</a:t>
            </a:r>
            <a:endParaRPr lang="en-US" sz="1400" dirty="0"/>
          </a:p>
          <a:p>
            <a:r>
              <a:rPr lang="en-US" sz="1400" b="1" dirty="0"/>
              <a:t>Standard potential</a:t>
            </a:r>
            <a:endParaRPr lang="en-US" sz="1400" dirty="0"/>
          </a:p>
          <a:p>
            <a:r>
              <a:rPr lang="en-US" sz="1400" dirty="0"/>
              <a:t>+ 0.522 V ( Cu</a:t>
            </a:r>
            <a:r>
              <a:rPr lang="en-US" sz="1400" baseline="30000" dirty="0"/>
              <a:t>+</a:t>
            </a:r>
            <a:r>
              <a:rPr lang="en-US" sz="1400" dirty="0"/>
              <a:t>/ Cu ) ; + 0.345 V (Cu</a:t>
            </a:r>
            <a:r>
              <a:rPr lang="en-US" sz="1400" baseline="30000" dirty="0"/>
              <a:t>2+</a:t>
            </a:r>
            <a:r>
              <a:rPr lang="en-US" sz="1400" dirty="0"/>
              <a:t>/ Cu )</a:t>
            </a:r>
          </a:p>
          <a:p>
            <a:r>
              <a:rPr lang="en-US" sz="1400" b="1" dirty="0"/>
              <a:t>Discovered by</a:t>
            </a:r>
            <a:endParaRPr lang="en-US" sz="1400" dirty="0"/>
          </a:p>
          <a:p>
            <a:r>
              <a:rPr lang="en-US" sz="1400" dirty="0"/>
              <a:t>The ancients</a:t>
            </a:r>
          </a:p>
          <a:p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8039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Uses of Copper: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 is used to pipe water supplies. The metal is also used in refrigerators and air conditioning systems.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•Computer heat sinks are made out of copper as copper is able to absorb a high amount of heat.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•Magnetrons, found in microwave ovens, contain copper.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•Vacuum tubes and cathode ray tubes both use copper.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•Some copper is added to fungicides and nutritional supplements.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•As a good conductor of electricity, copper is used in Copper wire, electromagnets and electrical relays and switches.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 is a great water-proof roofing material. It has been used for this purpose since ancient times.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•Some structures, such as the Statue of Liberty, are made with copper.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 is sometimes combined with nickel to make a corrosion resistant material that is used in shipbuilding.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 is used in lightning rods. These attract lightning and cause the electrical current to be dispersed rather than striking, and possibly destroying, a more important structure.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•Copper(II) sulfate is used to kill mildew.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•Copper is often used to color glass. It is also one component of ceramic glaze.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•Many musical instruments, particularly brass instruments, are made out of copper.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15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a chemical element with the symbol Cu. Atomic Number: 29. Atomic Weight: 63.546  atomic mass unit.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comes from the Latin word </a:t>
            </a:r>
            <a:r>
              <a:rPr 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cuprum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, meaning “from the island of Cyprus.”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man’s oldest metal, dating back more than 10,000 years. A copper pendant discovered in what is now northern Iraq has been dated to about 8,700 B.C.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The Egyptians used the ankh symbol to denote copper in their system of hieroglyphs. It also represented eternal life.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one of the oldest metals known to civilization. Its uses and contributions continue to grow.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a vital and positive contributor to humankind and has improved our quality of life for centuries.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the only metal other than gold that has natural color. Other metals are either gray or white.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Over 400 copper alloys are in use today. Brass is an alloy of copper and zinc. Bronze is an alloy of copper and tin, aluminum, silicon, and beryllium.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  <a:effectLst/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is vital to the health of humans, animals and plants and an essential part of the human diet. Copper-rich foods include dried beans, almonds, broccoli, chocolate, garlic, soybeans, peas, whole wheat products, and seafood.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Copper maximizes the performance of the products that contain it, helping save energy, CO</a:t>
            </a:r>
            <a:r>
              <a:rPr lang="en-US" baseline="-250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2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, money and lives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4534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There is no Allotropes to copper. </a:t>
            </a: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654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218</TotalTime>
  <Words>504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Copper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Copper</dc:title>
  <dc:creator>angie</dc:creator>
  <cp:lastModifiedBy>angie</cp:lastModifiedBy>
  <cp:revision>9</cp:revision>
  <dcterms:created xsi:type="dcterms:W3CDTF">2013-01-30T22:54:42Z</dcterms:created>
  <dcterms:modified xsi:type="dcterms:W3CDTF">2013-01-31T02:32:55Z</dcterms:modified>
</cp:coreProperties>
</file>