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25" autoAdjust="0"/>
    <p:restoredTop sz="94660"/>
  </p:normalViewPr>
  <p:slideViewPr>
    <p:cSldViewPr>
      <p:cViewPr>
        <p:scale>
          <a:sx n="75" d="100"/>
          <a:sy n="75" d="100"/>
        </p:scale>
        <p:origin x="-7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8480C-858A-4975-BA1C-4E37912E51E2}" type="datetimeFigureOut">
              <a:rPr lang="en-US" smtClean="0"/>
              <a:pPr/>
              <a:t>1/30/2013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25F50-A291-4287-9EA7-2B21E0EBA5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8480C-858A-4975-BA1C-4E37912E51E2}" type="datetimeFigureOut">
              <a:rPr lang="en-US" smtClean="0"/>
              <a:pPr/>
              <a:t>1/30/2013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25F50-A291-4287-9EA7-2B21E0EBA50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8480C-858A-4975-BA1C-4E37912E51E2}" type="datetimeFigureOut">
              <a:rPr lang="en-US" smtClean="0"/>
              <a:pPr/>
              <a:t>1/30/2013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25F50-A291-4287-9EA7-2B21E0EBA50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8480C-858A-4975-BA1C-4E37912E51E2}" type="datetimeFigureOut">
              <a:rPr lang="en-US" smtClean="0"/>
              <a:pPr/>
              <a:t>1/30/2013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25F50-A291-4287-9EA7-2B21E0EBA50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8480C-858A-4975-BA1C-4E37912E51E2}" type="datetimeFigureOut">
              <a:rPr lang="en-US" smtClean="0"/>
              <a:pPr/>
              <a:t>1/30/2013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6725F50-A291-4287-9EA7-2B21E0EBA50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8480C-858A-4975-BA1C-4E37912E51E2}" type="datetimeFigureOut">
              <a:rPr lang="en-US" smtClean="0"/>
              <a:pPr/>
              <a:t>1/30/2013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25F50-A291-4287-9EA7-2B21E0EBA50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8480C-858A-4975-BA1C-4E37912E51E2}" type="datetimeFigureOut">
              <a:rPr lang="en-US" smtClean="0"/>
              <a:pPr/>
              <a:t>1/30/2013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25F50-A291-4287-9EA7-2B21E0EBA50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8480C-858A-4975-BA1C-4E37912E51E2}" type="datetimeFigureOut">
              <a:rPr lang="en-US" smtClean="0"/>
              <a:pPr/>
              <a:t>1/30/2013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25F50-A291-4287-9EA7-2B21E0EBA50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8480C-858A-4975-BA1C-4E37912E51E2}" type="datetimeFigureOut">
              <a:rPr lang="en-US" smtClean="0"/>
              <a:pPr/>
              <a:t>1/30/2013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25F50-A291-4287-9EA7-2B21E0EBA50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8480C-858A-4975-BA1C-4E37912E51E2}" type="datetimeFigureOut">
              <a:rPr lang="en-US" smtClean="0"/>
              <a:pPr/>
              <a:t>1/30/2013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25F50-A291-4287-9EA7-2B21E0EBA50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8480C-858A-4975-BA1C-4E37912E51E2}" type="datetimeFigureOut">
              <a:rPr lang="en-US" smtClean="0"/>
              <a:pPr/>
              <a:t>1/30/2013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25F50-A291-4287-9EA7-2B21E0EBA50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208480C-858A-4975-BA1C-4E37912E51E2}" type="datetimeFigureOut">
              <a:rPr lang="en-US" smtClean="0"/>
              <a:pPr/>
              <a:t>1/30/2013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6725F50-A291-4287-9EA7-2B21E0EBA50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 About </a:t>
            </a:r>
            <a:r>
              <a:rPr lang="en-US" dirty="0" smtClean="0"/>
              <a:t>Platinum!!!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Tristen White</a:t>
            </a:r>
            <a:endParaRPr lang="en-US" dirty="0"/>
          </a:p>
        </p:txBody>
      </p:sp>
      <p:pic>
        <p:nvPicPr>
          <p:cNvPr id="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3" cstate="print"/>
          <a:stretch>
            <a:fillRect/>
          </a:stretch>
        </p:blipFill>
        <p:spPr>
          <a:xfrm>
            <a:off x="8382000" y="457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Interesting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51510" indent="-514350">
              <a:buFont typeface="+mj-lt"/>
              <a:buAutoNum type="arabicPeriod"/>
            </a:pPr>
            <a:r>
              <a:rPr lang="en-US" dirty="0" smtClean="0"/>
              <a:t>Platinum is a very rare element on Earth, but there is a lot of it on the moon and in meteorites.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Platinum is part of the Platinum Group Metals (PGM).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Platinum is more common in the USA, South Africa, and Russia.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The Queen </a:t>
            </a:r>
            <a:r>
              <a:rPr lang="en-US" dirty="0" smtClean="0"/>
              <a:t>Mother wore a crown made from platinum.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To produce one ounce of platinum, 10 tons of raw mineral are required.</a:t>
            </a:r>
          </a:p>
          <a:p>
            <a:pPr marL="651510" indent="-514350">
              <a:buFont typeface="+mj-lt"/>
              <a:buAutoNum type="arabicPeriod"/>
            </a:pPr>
            <a:endParaRPr lang="en-US" dirty="0" smtClean="0"/>
          </a:p>
          <a:p>
            <a:pPr marL="651510" indent="-514350">
              <a:buFont typeface="+mj-lt"/>
              <a:buAutoNum type="arabicPeriod"/>
            </a:pPr>
            <a:endParaRPr lang="en-US" dirty="0" smtClean="0"/>
          </a:p>
          <a:p>
            <a:pPr marL="65151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ransition spd="slow">
    <p:circl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Periodic Table Information.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60"/>
          </a:xfrm>
        </p:spPr>
        <p:txBody>
          <a:bodyPr/>
          <a:lstStyle/>
          <a:p>
            <a:r>
              <a:rPr lang="en-US" dirty="0" smtClean="0"/>
              <a:t>Platinum (</a:t>
            </a:r>
            <a:r>
              <a:rPr lang="en-US" b="1" dirty="0" smtClean="0"/>
              <a:t>Plat-</a:t>
            </a:r>
            <a:r>
              <a:rPr lang="en-US" dirty="0" smtClean="0"/>
              <a:t>n-</a:t>
            </a:r>
            <a:r>
              <a:rPr lang="en-US" i="1" dirty="0" smtClean="0"/>
              <a:t>uh-</a:t>
            </a:r>
            <a:r>
              <a:rPr lang="en-US" dirty="0" smtClean="0"/>
              <a:t>m).</a:t>
            </a:r>
          </a:p>
          <a:p>
            <a:r>
              <a:rPr lang="en-US" dirty="0" smtClean="0"/>
              <a:t>Atomic symbol: </a:t>
            </a:r>
            <a:r>
              <a:rPr lang="en-US" dirty="0" smtClean="0"/>
              <a:t>Pt</a:t>
            </a:r>
            <a:endParaRPr lang="en-US" dirty="0" smtClean="0"/>
          </a:p>
          <a:p>
            <a:r>
              <a:rPr lang="en-US" dirty="0" smtClean="0"/>
              <a:t>Atomic mass: 195.08</a:t>
            </a:r>
          </a:p>
          <a:p>
            <a:r>
              <a:rPr lang="en-US" dirty="0" smtClean="0"/>
              <a:t>Group #: 10</a:t>
            </a:r>
          </a:p>
          <a:p>
            <a:r>
              <a:rPr lang="en-US" dirty="0" smtClean="0"/>
              <a:t>Period #: </a:t>
            </a:r>
            <a:r>
              <a:rPr lang="en-US" dirty="0" smtClean="0"/>
              <a:t>6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  <p:sndAc>
      <p:stSnd>
        <p:snd r:embed="rId2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Here is a good example of platinum.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839platinu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0" y="2286000"/>
            <a:ext cx="5943600" cy="3429000"/>
          </a:xfrm>
          <a:prstGeom prst="rect">
            <a:avLst/>
          </a:prstGeom>
        </p:spPr>
      </p:pic>
    </p:spTree>
  </p:cSld>
  <p:clrMapOvr>
    <a:masterClrMapping/>
  </p:clrMapOvr>
  <p:transition>
    <p:pull dir="u"/>
    <p:sndAc>
      <p:stSnd>
        <p:snd r:embed="rId2" name="suctio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dirty="0" smtClean="0"/>
              <a:t>2-D Model of platinum’s atom.</a:t>
            </a:r>
            <a:endParaRPr lang="en-US" dirty="0"/>
          </a:p>
        </p:txBody>
      </p:sp>
      <p:pic>
        <p:nvPicPr>
          <p:cNvPr id="3" name="Picture 2" descr="Platinu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28800" y="1066800"/>
            <a:ext cx="5398977" cy="5181600"/>
          </a:xfrm>
          <a:prstGeom prst="rect">
            <a:avLst/>
          </a:prstGeom>
        </p:spPr>
      </p:pic>
    </p:spTree>
  </p:cSld>
  <p:clrMapOvr>
    <a:masterClrMapping/>
  </p:clrMapOvr>
  <p:transition>
    <p:push dir="r"/>
    <p:sndAc>
      <p:stSnd>
        <p:snd r:embed="rId2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Platinum’s physical properties include:</a:t>
            </a:r>
          </a:p>
          <a:p>
            <a:pPr lvl="1"/>
            <a:r>
              <a:rPr lang="en-US" dirty="0" smtClean="0"/>
              <a:t>A melting point of 2041.4 K (or 3214.9°F).</a:t>
            </a:r>
          </a:p>
          <a:p>
            <a:pPr lvl="1"/>
            <a:r>
              <a:rPr lang="en-US" dirty="0" smtClean="0"/>
              <a:t>A boiling point of 4098 K (or 6917°F).</a:t>
            </a:r>
          </a:p>
          <a:p>
            <a:pPr lvl="1"/>
            <a:r>
              <a:rPr lang="en-US" dirty="0" smtClean="0"/>
              <a:t>A density of  21.45 g/cm3.</a:t>
            </a:r>
          </a:p>
          <a:p>
            <a:pPr lvl="1"/>
            <a:r>
              <a:rPr lang="en-US" dirty="0" smtClean="0"/>
              <a:t>Platinum's state of matter is a solid.</a:t>
            </a:r>
          </a:p>
          <a:p>
            <a:pPr lvl="1"/>
            <a:r>
              <a:rPr lang="en-US" dirty="0" smtClean="0"/>
              <a:t>Platinum is malleable.</a:t>
            </a:r>
          </a:p>
          <a:p>
            <a:pPr lvl="1"/>
            <a:r>
              <a:rPr lang="en-US" dirty="0" smtClean="0"/>
              <a:t>Platinum is also ductile.</a:t>
            </a:r>
          </a:p>
          <a:p>
            <a:pPr lvl="1"/>
            <a:r>
              <a:rPr lang="en-US" dirty="0" smtClean="0"/>
              <a:t>Platinum has a sliverish-white color.</a:t>
            </a:r>
          </a:p>
          <a:p>
            <a:pPr lvl="1"/>
            <a:r>
              <a:rPr lang="en-US" dirty="0" smtClean="0"/>
              <a:t>Platinum is </a:t>
            </a:r>
            <a:r>
              <a:rPr lang="en-US" dirty="0" smtClean="0"/>
              <a:t>shiny.</a:t>
            </a:r>
          </a:p>
          <a:p>
            <a:pPr lvl="1"/>
            <a:r>
              <a:rPr lang="en-US" dirty="0" smtClean="0"/>
              <a:t>Platinum conducts both heat and electricity.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ransition>
    <p:fad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7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77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2" dur="77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 tmFilter="0,0; .5, 1; 1, 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Platinum doesn’t have very many chemical properties, but here are a few:</a:t>
            </a:r>
          </a:p>
          <a:p>
            <a:pPr lvl="1"/>
            <a:r>
              <a:rPr lang="en-US" dirty="0" smtClean="0"/>
              <a:t>Platinum is incompatible with aluminum, acetone, arsenic, ethane, hydrazine, hydrogen peroxide, lithium, phosphorus, selenium, tellurium, and various fluorides.</a:t>
            </a:r>
          </a:p>
          <a:p>
            <a:pPr lvl="1"/>
            <a:r>
              <a:rPr lang="en-US" dirty="0" smtClean="0"/>
              <a:t>Platinum doesn’t corrode easily</a:t>
            </a:r>
          </a:p>
          <a:p>
            <a:pPr lvl="1"/>
            <a:r>
              <a:rPr lang="en-US" dirty="0" smtClean="0"/>
              <a:t>Platinum also doesn't </a:t>
            </a:r>
            <a:r>
              <a:rPr lang="en-US" dirty="0" smtClean="0"/>
              <a:t>tarnish.</a:t>
            </a:r>
          </a:p>
          <a:p>
            <a:pPr lvl="1"/>
            <a:r>
              <a:rPr lang="en-US" dirty="0" smtClean="0"/>
              <a:t>Platinum can’t rust, either.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ransition>
    <p:pull dir="d"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One of platinum’s biggest uses is in jewelry,</a:t>
            </a:r>
          </a:p>
          <a:p>
            <a:pPr>
              <a:buNone/>
            </a:pPr>
            <a:r>
              <a:rPr lang="en-US" dirty="0" smtClean="0"/>
              <a:t>and it is also used to make wire. Besides this,</a:t>
            </a:r>
          </a:p>
          <a:p>
            <a:pPr>
              <a:buNone/>
            </a:pPr>
            <a:r>
              <a:rPr lang="en-US" dirty="0" smtClean="0"/>
              <a:t>platinum is also </a:t>
            </a:r>
            <a:r>
              <a:rPr lang="en-US" dirty="0" smtClean="0"/>
              <a:t>used </a:t>
            </a:r>
            <a:r>
              <a:rPr lang="en-US" dirty="0" smtClean="0"/>
              <a:t>in dentistry, thermocouples, </a:t>
            </a:r>
          </a:p>
          <a:p>
            <a:pPr>
              <a:buNone/>
            </a:pPr>
            <a:r>
              <a:rPr lang="en-US" dirty="0" smtClean="0"/>
              <a:t>and electrical contacts. It is also used in</a:t>
            </a:r>
          </a:p>
          <a:p>
            <a:pPr>
              <a:buNone/>
            </a:pPr>
            <a:r>
              <a:rPr lang="en-US" dirty="0" smtClean="0"/>
              <a:t>laboratories to make crucibles and </a:t>
            </a:r>
            <a:r>
              <a:rPr lang="en-US" dirty="0" smtClean="0"/>
              <a:t>vessels. Lastly,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because </a:t>
            </a:r>
            <a:r>
              <a:rPr lang="en-US" dirty="0" smtClean="0"/>
              <a:t>platinum is highly resistant to corrosion,</a:t>
            </a:r>
          </a:p>
          <a:p>
            <a:pPr>
              <a:buNone/>
            </a:pPr>
            <a:r>
              <a:rPr lang="en-US" dirty="0" smtClean="0"/>
              <a:t>people use it to protect or preserve items by</a:t>
            </a:r>
          </a:p>
          <a:p>
            <a:pPr>
              <a:buNone/>
            </a:pPr>
            <a:r>
              <a:rPr lang="en-US" dirty="0" smtClean="0"/>
              <a:t>coating the item in platinum.</a:t>
            </a:r>
            <a:endParaRPr lang="en-US" dirty="0"/>
          </a:p>
        </p:txBody>
      </p:sp>
    </p:spTree>
  </p:cSld>
  <p:clrMapOvr>
    <a:masterClrMapping/>
  </p:clrMapOvr>
  <p:transition>
    <p:comb/>
    <p:sndAc>
      <p:stSnd>
        <p:snd r:embed="rId2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816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sz="2400" dirty="0" smtClean="0"/>
              <a:t>Platinum was discovered by Antonio de Ulloa</a:t>
            </a:r>
          </a:p>
          <a:p>
            <a:pPr>
              <a:buNone/>
            </a:pPr>
            <a:r>
              <a:rPr lang="es-ES" sz="2400" dirty="0" smtClean="0"/>
              <a:t>and Jorge Juan y Santacilia</a:t>
            </a:r>
            <a:r>
              <a:rPr lang="en-US" sz="2400" dirty="0" smtClean="0"/>
              <a:t> in 1735 in Peru</a:t>
            </a:r>
            <a:r>
              <a:rPr lang="en-US" sz="2400" dirty="0" smtClean="0"/>
              <a:t>. </a:t>
            </a:r>
            <a:r>
              <a:rPr lang="en-US" sz="2400" dirty="0" smtClean="0"/>
              <a:t>It </a:t>
            </a:r>
            <a:r>
              <a:rPr lang="en-US" sz="2400" dirty="0" smtClean="0"/>
              <a:t>was</a:t>
            </a:r>
          </a:p>
          <a:p>
            <a:pPr>
              <a:buNone/>
            </a:pPr>
            <a:r>
              <a:rPr lang="en-US" sz="2400" dirty="0" smtClean="0"/>
              <a:t>first </a:t>
            </a:r>
            <a:r>
              <a:rPr lang="en-US" sz="2400" dirty="0" smtClean="0"/>
              <a:t>named platina, which means “little silver” in</a:t>
            </a:r>
          </a:p>
          <a:p>
            <a:pPr>
              <a:buNone/>
            </a:pPr>
            <a:r>
              <a:rPr lang="en-US" sz="2400" dirty="0" smtClean="0"/>
              <a:t>Spanish</a:t>
            </a:r>
            <a:r>
              <a:rPr lang="en-US" sz="2400" dirty="0" smtClean="0"/>
              <a:t>. Platinum was recognized as a new element by a</a:t>
            </a:r>
          </a:p>
          <a:p>
            <a:pPr>
              <a:buNone/>
            </a:pPr>
            <a:r>
              <a:rPr lang="en-US" sz="2400" dirty="0" smtClean="0"/>
              <a:t>Swedish man named Sheffer in the 18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century.   </a:t>
            </a:r>
            <a:r>
              <a:rPr lang="en-US" sz="2400" dirty="0" smtClean="0"/>
              <a:t>In </a:t>
            </a:r>
            <a:r>
              <a:rPr lang="en-US" sz="2400" dirty="0" smtClean="0"/>
              <a:t>1784,</a:t>
            </a:r>
          </a:p>
          <a:p>
            <a:pPr>
              <a:buNone/>
            </a:pPr>
            <a:r>
              <a:rPr lang="en-US" sz="2400" dirty="0" smtClean="0"/>
              <a:t>platinum </a:t>
            </a:r>
            <a:r>
              <a:rPr lang="en-US" sz="2400" dirty="0" smtClean="0"/>
              <a:t>was used in Berlin to make</a:t>
            </a:r>
          </a:p>
          <a:p>
            <a:pPr>
              <a:buNone/>
            </a:pPr>
            <a:r>
              <a:rPr lang="en-US" sz="2400" dirty="0" smtClean="0"/>
              <a:t>strong laboratory tools. Platinum had some other</a:t>
            </a:r>
          </a:p>
          <a:p>
            <a:pPr>
              <a:buNone/>
            </a:pPr>
            <a:r>
              <a:rPr lang="en-US" sz="2400" dirty="0" smtClean="0"/>
              <a:t>industrial uses in the 17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century. Columbia was one of</a:t>
            </a:r>
          </a:p>
          <a:p>
            <a:pPr>
              <a:buNone/>
            </a:pPr>
            <a:r>
              <a:rPr lang="en-US" sz="2400" dirty="0" smtClean="0"/>
              <a:t>the one of the only biggest producers of platinum in 1820,</a:t>
            </a:r>
          </a:p>
          <a:p>
            <a:pPr>
              <a:buNone/>
            </a:pPr>
            <a:r>
              <a:rPr lang="en-US" sz="2400" dirty="0" smtClean="0"/>
              <a:t>but stopped exporting it. Then Russia in 1822 began to</a:t>
            </a:r>
          </a:p>
          <a:p>
            <a:pPr>
              <a:buNone/>
            </a:pPr>
            <a:r>
              <a:rPr lang="en-US" sz="2400" dirty="0" smtClean="0"/>
              <a:t>find platinum in the Ural Mountain gold mines. 18 years</a:t>
            </a:r>
          </a:p>
          <a:p>
            <a:pPr>
              <a:buNone/>
            </a:pPr>
            <a:r>
              <a:rPr lang="en-US" sz="2400" dirty="0" smtClean="0"/>
              <a:t>later, Russia almost had 500,000 ounces of platinum</a:t>
            </a:r>
          </a:p>
          <a:p>
            <a:pPr>
              <a:buNone/>
            </a:pPr>
            <a:r>
              <a:rPr lang="en-US" sz="2400" dirty="0" smtClean="0"/>
              <a:t>minted by their government. 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newsflash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Isotopes of Platinum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There are a total of 43 known isotopes of</a:t>
            </a:r>
          </a:p>
          <a:p>
            <a:pPr>
              <a:buNone/>
            </a:pPr>
            <a:r>
              <a:rPr lang="en-US" dirty="0" smtClean="0"/>
              <a:t>Platinum, with 5 of them being stable. These</a:t>
            </a:r>
          </a:p>
          <a:p>
            <a:pPr>
              <a:buNone/>
            </a:pPr>
            <a:r>
              <a:rPr lang="en-US" dirty="0" smtClean="0"/>
              <a:t>stable ones are 192Pt, 194Pt, 195Pt, 196Pt, and</a:t>
            </a:r>
          </a:p>
          <a:p>
            <a:pPr>
              <a:buNone/>
            </a:pPr>
            <a:r>
              <a:rPr lang="en-US" dirty="0" smtClean="0"/>
              <a:t>198Pt.</a:t>
            </a:r>
          </a:p>
        </p:txBody>
      </p:sp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16324</TotalTime>
  <Words>252</Words>
  <Application>Microsoft Office PowerPoint</Application>
  <PresentationFormat>On-screen Show (4:3)</PresentationFormat>
  <Paragraphs>67</Paragraphs>
  <Slides>10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All About Platinum!!!</vt:lpstr>
      <vt:lpstr>Periodic Table Information.</vt:lpstr>
      <vt:lpstr>Here is a good example of platinum.</vt:lpstr>
      <vt:lpstr>2-D Model of platinum’s atom.</vt:lpstr>
      <vt:lpstr>Physical Properties</vt:lpstr>
      <vt:lpstr>Chemical Properties</vt:lpstr>
      <vt:lpstr>Uses</vt:lpstr>
      <vt:lpstr>History</vt:lpstr>
      <vt:lpstr>Isotopes of Platinum</vt:lpstr>
      <vt:lpstr>Other Interesting Facts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Tristen</dc:creator>
  <cp:lastModifiedBy>Tristen</cp:lastModifiedBy>
  <cp:revision>118</cp:revision>
  <dcterms:created xsi:type="dcterms:W3CDTF">2013-01-16T23:01:05Z</dcterms:created>
  <dcterms:modified xsi:type="dcterms:W3CDTF">2013-01-31T01:35:01Z</dcterms:modified>
</cp:coreProperties>
</file>